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sldIdLst>
    <p:sldId id="258" r:id="rId2"/>
    <p:sldId id="260" r:id="rId3"/>
    <p:sldId id="261" r:id="rId4"/>
    <p:sldId id="262" r:id="rId5"/>
    <p:sldId id="263" r:id="rId6"/>
    <p:sldId id="264" r:id="rId7"/>
    <p:sldId id="265" r:id="rId8"/>
    <p:sldId id="268" r:id="rId9"/>
    <p:sldId id="267" r:id="rId10"/>
    <p:sldId id="269" r:id="rId11"/>
    <p:sldId id="270" r:id="rId12"/>
    <p:sldId id="271" r:id="rId13"/>
    <p:sldId id="272" r:id="rId14"/>
    <p:sldId id="273"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AEC0"/>
    <a:srgbClr val="EAEAF2"/>
    <a:srgbClr val="C0B37F"/>
    <a:srgbClr val="867AAA"/>
    <a:srgbClr val="B65D61"/>
    <a:srgbClr val="5F9E6F"/>
    <a:srgbClr val="5975A4"/>
    <a:srgbClr val="0B0C10"/>
    <a:srgbClr val="EBE4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12" autoAdjust="0"/>
    <p:restoredTop sz="94660"/>
  </p:normalViewPr>
  <p:slideViewPr>
    <p:cSldViewPr snapToGrid="0">
      <p:cViewPr varScale="1">
        <p:scale>
          <a:sx n="59" d="100"/>
          <a:sy n="59" d="100"/>
        </p:scale>
        <p:origin x="7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5352-B2EC-BAA1-0142-D52FB85FC8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7B92FDC-88F5-D767-B702-D76BE5E59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BC3853-07FD-C746-A87F-17AAAE65AFF4}"/>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5" name="Footer Placeholder 4">
            <a:extLst>
              <a:ext uri="{FF2B5EF4-FFF2-40B4-BE49-F238E27FC236}">
                <a16:creationId xmlns:a16="http://schemas.microsoft.com/office/drawing/2014/main" id="{D6F04F46-468E-F741-9D7D-8C4CE0A2F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A356-FEAD-F22B-BCD0-36A1CAC192B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03462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81939-CA51-A366-1A5B-D70E4132F4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E7D993-A62E-CECD-BBC0-C7EE42224A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E434F1-5CFF-3FE7-E419-2BADDBD7E972}"/>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5" name="Footer Placeholder 4">
            <a:extLst>
              <a:ext uri="{FF2B5EF4-FFF2-40B4-BE49-F238E27FC236}">
                <a16:creationId xmlns:a16="http://schemas.microsoft.com/office/drawing/2014/main" id="{EF09AFA3-0A16-F189-98B6-828E9EE41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214BBF-113D-A558-19A2-53A6A9C42CE6}"/>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6435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FEA55F-8999-6A85-8C1C-AA60CF021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C03DAF-CB9C-881B-2B71-C1F35D9B1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7CF39E-F3C3-F557-54BC-BA3F74F57AA0}"/>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5" name="Footer Placeholder 4">
            <a:extLst>
              <a:ext uri="{FF2B5EF4-FFF2-40B4-BE49-F238E27FC236}">
                <a16:creationId xmlns:a16="http://schemas.microsoft.com/office/drawing/2014/main" id="{73E71F46-0FD6-E199-D6DF-ED31D69A2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84666-00B4-38DB-3723-BA79C84F27E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75610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6C39-0D0C-77A0-6321-BE60F658D8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C8E91F-EDEB-CF58-D31B-1F1E0CE19D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66B028-1C7F-0616-E861-CC72C19DDEED}"/>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5" name="Footer Placeholder 4">
            <a:extLst>
              <a:ext uri="{FF2B5EF4-FFF2-40B4-BE49-F238E27FC236}">
                <a16:creationId xmlns:a16="http://schemas.microsoft.com/office/drawing/2014/main" id="{A082F06C-3E6E-E998-592E-B3C04B83C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524EB-CB21-D599-86D4-1EED45CC4F0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8342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53A6-40C2-4778-40C2-F1A6FA33C0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7F4491-5AF2-8160-0016-5DD41A2577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F78B54-1E6C-6445-F57A-C47897714863}"/>
              </a:ext>
            </a:extLst>
          </p:cNvPr>
          <p:cNvSpPr>
            <a:spLocks noGrp="1"/>
          </p:cNvSpPr>
          <p:nvPr>
            <p:ph type="dt" sz="half" idx="10"/>
          </p:nvPr>
        </p:nvSpPr>
        <p:spPr/>
        <p:txBody>
          <a:bodyPr/>
          <a:lstStyle/>
          <a:p>
            <a:fld id="{7CF0BCE0-945C-4FDF-95A1-2149B1FF5B83}" type="datetimeFigureOut">
              <a:rPr lang="en-US" smtClean="0"/>
              <a:t>5/1/2023</a:t>
            </a:fld>
            <a:endParaRPr lang="en-US" dirty="0"/>
          </a:p>
        </p:txBody>
      </p:sp>
      <p:sp>
        <p:nvSpPr>
          <p:cNvPr id="5" name="Footer Placeholder 4">
            <a:extLst>
              <a:ext uri="{FF2B5EF4-FFF2-40B4-BE49-F238E27FC236}">
                <a16:creationId xmlns:a16="http://schemas.microsoft.com/office/drawing/2014/main" id="{3D8BD13A-80D7-6ADC-9EE3-AFC11FA4A2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5D57D2-7710-2CFA-041C-059BE7225B8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3731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DED1-9810-1FFF-5252-85531C34DE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D65F50-6189-4101-39D7-1BD2847448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D7C642-AE31-26F3-87A4-38FF516B2B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96D888-E57F-0F62-94C6-79E9562D4556}"/>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6" name="Footer Placeholder 5">
            <a:extLst>
              <a:ext uri="{FF2B5EF4-FFF2-40B4-BE49-F238E27FC236}">
                <a16:creationId xmlns:a16="http://schemas.microsoft.com/office/drawing/2014/main" id="{3A8114FB-FB67-59DB-E097-BF7F0CC5FF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D7C8F4-6355-C765-6091-4235B401F05E}"/>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4207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687D-5764-D45E-F713-F233616FFE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45107F-AD6A-D726-4C81-00A12B54D7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705A13-D261-6852-AB31-447C90185D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5789A1-2E9A-A62D-7911-85CCFFA0DD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B09EF6-DBD0-64B8-90E7-E55AC3ED2F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FF6A86-B34E-0B20-FD19-685052FA8F43}"/>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8" name="Footer Placeholder 7">
            <a:extLst>
              <a:ext uri="{FF2B5EF4-FFF2-40B4-BE49-F238E27FC236}">
                <a16:creationId xmlns:a16="http://schemas.microsoft.com/office/drawing/2014/main" id="{2CC3DEB5-199D-935B-E812-A444FEC841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5C3FE6-9CAA-CEA8-3FD9-56D3873D8A9B}"/>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3055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F9D5-0065-D5DF-3B73-948B34889B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4F244F-2EA5-D338-A661-5F57BE6EC324}"/>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4" name="Footer Placeholder 3">
            <a:extLst>
              <a:ext uri="{FF2B5EF4-FFF2-40B4-BE49-F238E27FC236}">
                <a16:creationId xmlns:a16="http://schemas.microsoft.com/office/drawing/2014/main" id="{1363CE86-289D-7242-98FA-5B21AFE992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704D83-CAB3-03B3-B53C-697F01715CAB}"/>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22963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D4BC29-1724-EAAA-FEC3-9CAD4D5A56FC}"/>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3" name="Footer Placeholder 2">
            <a:extLst>
              <a:ext uri="{FF2B5EF4-FFF2-40B4-BE49-F238E27FC236}">
                <a16:creationId xmlns:a16="http://schemas.microsoft.com/office/drawing/2014/main" id="{5727C6B9-B0D9-4330-496E-436D185AA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D9C43A-EE82-1F10-849F-B1A2EFFAF1F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9720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77B4-2197-AF38-34DF-AFE6F86C6A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B7CDCE-2BA7-07A5-7CFE-86B62BBB30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278975-AA49-F22A-E84E-219AD65E1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A0F644-109B-A2D9-5197-A51FCA424235}"/>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6" name="Footer Placeholder 5">
            <a:extLst>
              <a:ext uri="{FF2B5EF4-FFF2-40B4-BE49-F238E27FC236}">
                <a16:creationId xmlns:a16="http://schemas.microsoft.com/office/drawing/2014/main" id="{1B3A5127-0143-1276-CDD6-45EAEA8224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CA1C2D-75D6-BCED-1BA1-5063C1E01E46}"/>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89956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4D44-026D-AD50-5BF4-014CD7F417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E0EB27-4F8F-DC2A-C616-BDB15DE7E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0B100C-D45A-6DEB-8B09-8560EA173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C2E79A-0715-0397-A6FA-DA5DC3973677}"/>
              </a:ext>
            </a:extLst>
          </p:cNvPr>
          <p:cNvSpPr>
            <a:spLocks noGrp="1"/>
          </p:cNvSpPr>
          <p:nvPr>
            <p:ph type="dt" sz="half" idx="10"/>
          </p:nvPr>
        </p:nvSpPr>
        <p:spPr/>
        <p:txBody>
          <a:bodyPr/>
          <a:lstStyle/>
          <a:p>
            <a:fld id="{7CF0BCE0-945C-4FDF-95A1-2149B1FF5B83}" type="datetimeFigureOut">
              <a:rPr lang="en-US" smtClean="0"/>
              <a:t>5/1/2023</a:t>
            </a:fld>
            <a:endParaRPr lang="en-US"/>
          </a:p>
        </p:txBody>
      </p:sp>
      <p:sp>
        <p:nvSpPr>
          <p:cNvPr id="6" name="Footer Placeholder 5">
            <a:extLst>
              <a:ext uri="{FF2B5EF4-FFF2-40B4-BE49-F238E27FC236}">
                <a16:creationId xmlns:a16="http://schemas.microsoft.com/office/drawing/2014/main" id="{7D7418DE-4B0A-FC38-76E0-6C3AEF394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952669-CACB-C8DD-0D7D-230520F23789}"/>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9037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FE57BA-FEC1-579D-EB14-D081A1790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666F96-F90B-55BF-C2DF-213E677816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F0CF6A-1FAA-E931-CF92-D7D0CF3A61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7CF0BCE0-945C-4FDF-95A1-2149B1FF5B83}" type="datetimeFigureOut">
              <a:rPr lang="en-US" smtClean="0"/>
              <a:pPr algn="r"/>
              <a:t>5/1/2023</a:t>
            </a:fld>
            <a:endParaRPr lang="en-US" dirty="0"/>
          </a:p>
        </p:txBody>
      </p:sp>
      <p:sp>
        <p:nvSpPr>
          <p:cNvPr id="5" name="Footer Placeholder 4">
            <a:extLst>
              <a:ext uri="{FF2B5EF4-FFF2-40B4-BE49-F238E27FC236}">
                <a16:creationId xmlns:a16="http://schemas.microsoft.com/office/drawing/2014/main" id="{CFCD9164-0689-AEB1-9682-360E80E0F7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AE1FC0BC-FCD8-4D87-1166-A4BA86ECE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50656056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F5C34DD0-4920-85F2-E064-15BBCC53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485" y="0"/>
            <a:ext cx="12192000" cy="685800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104F338-8CF1-D37E-0797-14EF65C2D19F}"/>
              </a:ext>
            </a:extLst>
          </p:cNvPr>
          <p:cNvSpPr>
            <a:spLocks noGrp="1"/>
          </p:cNvSpPr>
          <p:nvPr>
            <p:ph type="ctrTitle"/>
          </p:nvPr>
        </p:nvSpPr>
        <p:spPr>
          <a:xfrm>
            <a:off x="466830" y="1057387"/>
            <a:ext cx="5142234" cy="3204134"/>
          </a:xfrm>
        </p:spPr>
        <p:txBody>
          <a:bodyPr anchor="b">
            <a:normAutofit/>
          </a:bodyPr>
          <a:lstStyle/>
          <a:p>
            <a:pPr algn="l"/>
            <a:r>
              <a:rPr lang="en-IN" sz="4000" dirty="0">
                <a:latin typeface="Ninja Naruto" panose="02000000000000000000" pitchFamily="2" charset="0"/>
              </a:rPr>
              <a:t>Building an anime recommendation system using Machine Learning</a:t>
            </a:r>
          </a:p>
        </p:txBody>
      </p:sp>
      <p:sp>
        <p:nvSpPr>
          <p:cNvPr id="5" name="Subtitle 4">
            <a:extLst>
              <a:ext uri="{FF2B5EF4-FFF2-40B4-BE49-F238E27FC236}">
                <a16:creationId xmlns:a16="http://schemas.microsoft.com/office/drawing/2014/main" id="{037E4184-1999-97D9-B69D-A850F876A3A3}"/>
              </a:ext>
            </a:extLst>
          </p:cNvPr>
          <p:cNvSpPr>
            <a:spLocks noGrp="1"/>
          </p:cNvSpPr>
          <p:nvPr>
            <p:ph type="subTitle" idx="1"/>
          </p:nvPr>
        </p:nvSpPr>
        <p:spPr>
          <a:xfrm>
            <a:off x="-4714564" y="4872922"/>
            <a:ext cx="4023359" cy="1208141"/>
          </a:xfrm>
        </p:spPr>
        <p:txBody>
          <a:bodyPr>
            <a:normAutofit/>
          </a:bodyPr>
          <a:lstStyle/>
          <a:p>
            <a:pPr algn="l"/>
            <a:endParaRPr lang="en-IN" sz="200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4274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scatter chart&#10;&#10;Description automatically generated">
            <a:extLst>
              <a:ext uri="{FF2B5EF4-FFF2-40B4-BE49-F238E27FC236}">
                <a16:creationId xmlns:a16="http://schemas.microsoft.com/office/drawing/2014/main" id="{35DD33B3-D78F-4A0E-F68A-C36ED6ED52F6}"/>
              </a:ext>
            </a:extLst>
          </p:cNvPr>
          <p:cNvPicPr>
            <a:picLocks noChangeAspect="1"/>
          </p:cNvPicPr>
          <p:nvPr/>
        </p:nvPicPr>
        <p:blipFill rotWithShape="1">
          <a:blip r:embed="rId2">
            <a:extLst>
              <a:ext uri="{28A0092B-C50C-407E-A947-70E740481C1C}">
                <a14:useLocalDpi xmlns:a14="http://schemas.microsoft.com/office/drawing/2010/main" val="0"/>
              </a:ext>
            </a:extLst>
          </a:blip>
          <a:srcRect t="1532" r="1804"/>
          <a:stretch/>
        </p:blipFill>
        <p:spPr>
          <a:xfrm>
            <a:off x="1396188" y="512758"/>
            <a:ext cx="9237530" cy="5832484"/>
          </a:xfrm>
          <a:prstGeom prst="rect">
            <a:avLst/>
          </a:prstGeom>
          <a:ln>
            <a:noFill/>
          </a:ln>
        </p:spPr>
      </p:pic>
      <p:pic>
        <p:nvPicPr>
          <p:cNvPr id="17" name="Picture 16" descr="A picture containing text&#10;&#10;Description automatically generated">
            <a:extLst>
              <a:ext uri="{FF2B5EF4-FFF2-40B4-BE49-F238E27FC236}">
                <a16:creationId xmlns:a16="http://schemas.microsoft.com/office/drawing/2014/main" id="{F2DBDBD4-9747-12C2-DD08-C0BD094BC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AA956EBD-FF48-4520-10DA-561C3F1AB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39"/>
            <a:ext cx="12192000" cy="6858000"/>
          </a:xfrm>
          <a:prstGeom prst="rect">
            <a:avLst/>
          </a:prstGeom>
        </p:spPr>
      </p:pic>
      <p:pic>
        <p:nvPicPr>
          <p:cNvPr id="21" name="Picture 20" descr="A picture containing text, book&#10;&#10;Description automatically generated">
            <a:extLst>
              <a:ext uri="{FF2B5EF4-FFF2-40B4-BE49-F238E27FC236}">
                <a16:creationId xmlns:a16="http://schemas.microsoft.com/office/drawing/2014/main" id="{F9EE1EB1-58EF-AD74-3587-662B9A7E2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D3FE482-2A12-A492-6403-7C62215978DC}"/>
              </a:ext>
            </a:extLst>
          </p:cNvPr>
          <p:cNvSpPr/>
          <p:nvPr/>
        </p:nvSpPr>
        <p:spPr>
          <a:xfrm>
            <a:off x="0" y="3410861"/>
            <a:ext cx="12192000" cy="1201366"/>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1A4DF96-3543-CD3A-AE2B-D0843E819887}"/>
              </a:ext>
            </a:extLst>
          </p:cNvPr>
          <p:cNvSpPr txBox="1"/>
          <p:nvPr/>
        </p:nvSpPr>
        <p:spPr>
          <a:xfrm>
            <a:off x="1979328" y="3657601"/>
            <a:ext cx="8233344" cy="707886"/>
          </a:xfrm>
          <a:prstGeom prst="rect">
            <a:avLst/>
          </a:prstGeom>
          <a:noFill/>
        </p:spPr>
        <p:txBody>
          <a:bodyPr wrap="none" rtlCol="0">
            <a:spAutoFit/>
          </a:bodyPr>
          <a:lstStyle/>
          <a:p>
            <a:r>
              <a:rPr lang="en-IN" sz="4000" dirty="0">
                <a:solidFill>
                  <a:schemeClr val="bg1"/>
                </a:solidFill>
                <a:latin typeface="Lovelo" panose="02000000000000000000" pitchFamily="50" charset="0"/>
              </a:rPr>
              <a:t>Details about the model used</a:t>
            </a:r>
          </a:p>
        </p:txBody>
      </p:sp>
      <p:sp>
        <p:nvSpPr>
          <p:cNvPr id="8" name="Rectangle 7">
            <a:extLst>
              <a:ext uri="{FF2B5EF4-FFF2-40B4-BE49-F238E27FC236}">
                <a16:creationId xmlns:a16="http://schemas.microsoft.com/office/drawing/2014/main" id="{89D6E703-CA0B-E1E1-D03A-932DA7AAF8CF}"/>
              </a:ext>
            </a:extLst>
          </p:cNvPr>
          <p:cNvSpPr/>
          <p:nvPr/>
        </p:nvSpPr>
        <p:spPr>
          <a:xfrm>
            <a:off x="13233400" y="1828800"/>
            <a:ext cx="10287000"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3B2DEF3-D482-6B8F-6C1D-1BEDE24B4B9C}"/>
              </a:ext>
            </a:extLst>
          </p:cNvPr>
          <p:cNvSpPr txBox="1"/>
          <p:nvPr/>
        </p:nvSpPr>
        <p:spPr>
          <a:xfrm>
            <a:off x="14171328" y="2673235"/>
            <a:ext cx="8409561" cy="1938992"/>
          </a:xfrm>
          <a:prstGeom prst="rect">
            <a:avLst/>
          </a:prstGeom>
          <a:noFill/>
        </p:spPr>
        <p:txBody>
          <a:bodyPr wrap="square">
            <a:spAutoFit/>
          </a:bodyPr>
          <a:lstStyle/>
          <a:p>
            <a:r>
              <a:rPr lang="en-IN" sz="2000" dirty="0">
                <a:solidFill>
                  <a:schemeClr val="bg1"/>
                </a:solidFill>
                <a:latin typeface="Lovelo Black" panose="02000000000000000000" pitchFamily="50" charset="0"/>
              </a:rPr>
              <a:t>K-Nearest </a:t>
            </a:r>
            <a:r>
              <a:rPr lang="en-IN" sz="2000" dirty="0" err="1">
                <a:solidFill>
                  <a:schemeClr val="bg1"/>
                </a:solidFill>
                <a:latin typeface="Lovelo Black" panose="02000000000000000000" pitchFamily="50" charset="0"/>
              </a:rPr>
              <a:t>Neighbors</a:t>
            </a:r>
            <a:r>
              <a:rPr lang="en-IN" sz="2000" dirty="0">
                <a:solidFill>
                  <a:schemeClr val="bg1"/>
                </a:solidFill>
                <a:latin typeface="Lovelo Black" panose="02000000000000000000" pitchFamily="50" charset="0"/>
              </a:rPr>
              <a:t> (KNN) is a type of supervised machine learning algorithm used for classification and regression tasks. In the context of a recommendation system, KNN can be used for collaborative filtering, which is a popular method for making personalized recommendations based on the similarity between users or items.</a:t>
            </a:r>
          </a:p>
        </p:txBody>
      </p:sp>
      <p:pic>
        <p:nvPicPr>
          <p:cNvPr id="20" name="Picture 19" descr="A picture containing text&#10;&#10;Description automatically generated">
            <a:extLst>
              <a:ext uri="{FF2B5EF4-FFF2-40B4-BE49-F238E27FC236}">
                <a16:creationId xmlns:a16="http://schemas.microsoft.com/office/drawing/2014/main" id="{919572BA-627B-0D4F-A95B-D20735A7DD3F}"/>
              </a:ext>
            </a:extLst>
          </p:cNvPr>
          <p:cNvPicPr>
            <a:picLocks noChangeAspect="1"/>
          </p:cNvPicPr>
          <p:nvPr/>
        </p:nvPicPr>
        <p:blipFill rotWithShape="1">
          <a:blip r:embed="rId4">
            <a:extLst>
              <a:ext uri="{28A0092B-C50C-407E-A947-70E740481C1C}">
                <a14:useLocalDpi xmlns:a14="http://schemas.microsoft.com/office/drawing/2010/main" val="0"/>
              </a:ext>
            </a:extLst>
          </a:blip>
          <a:srcRect t="97751"/>
          <a:stretch/>
        </p:blipFill>
        <p:spPr>
          <a:xfrm>
            <a:off x="0" y="6692900"/>
            <a:ext cx="12192000" cy="197761"/>
          </a:xfrm>
          <a:prstGeom prst="rect">
            <a:avLst/>
          </a:prstGeom>
        </p:spPr>
      </p:pic>
    </p:spTree>
    <p:extLst>
      <p:ext uri="{BB962C8B-B14F-4D97-AF65-F5344CB8AC3E}">
        <p14:creationId xmlns:p14="http://schemas.microsoft.com/office/powerpoint/2010/main" val="1461485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34181768-4155-792B-1C1B-3B8DC2FAD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D3FE482-2A12-A492-6403-7C62215978DC}"/>
              </a:ext>
            </a:extLst>
          </p:cNvPr>
          <p:cNvSpPr/>
          <p:nvPr/>
        </p:nvSpPr>
        <p:spPr>
          <a:xfrm>
            <a:off x="-12192000" y="3410861"/>
            <a:ext cx="12192000" cy="1201366"/>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1A4DF96-3543-CD3A-AE2B-D0843E819887}"/>
              </a:ext>
            </a:extLst>
          </p:cNvPr>
          <p:cNvSpPr txBox="1"/>
          <p:nvPr/>
        </p:nvSpPr>
        <p:spPr>
          <a:xfrm>
            <a:off x="-10212672" y="3657601"/>
            <a:ext cx="8233344" cy="707886"/>
          </a:xfrm>
          <a:prstGeom prst="rect">
            <a:avLst/>
          </a:prstGeom>
          <a:noFill/>
        </p:spPr>
        <p:txBody>
          <a:bodyPr wrap="none" rtlCol="0">
            <a:spAutoFit/>
          </a:bodyPr>
          <a:lstStyle/>
          <a:p>
            <a:r>
              <a:rPr lang="en-IN" sz="4000" dirty="0">
                <a:solidFill>
                  <a:schemeClr val="bg1"/>
                </a:solidFill>
                <a:latin typeface="Lovelo Black" panose="02000000000000000000" pitchFamily="50" charset="0"/>
              </a:rPr>
              <a:t>Details about the model used</a:t>
            </a:r>
          </a:p>
        </p:txBody>
      </p:sp>
      <p:sp>
        <p:nvSpPr>
          <p:cNvPr id="8" name="Rectangle 7">
            <a:extLst>
              <a:ext uri="{FF2B5EF4-FFF2-40B4-BE49-F238E27FC236}">
                <a16:creationId xmlns:a16="http://schemas.microsoft.com/office/drawing/2014/main" id="{89D6E703-CA0B-E1E1-D03A-932DA7AAF8CF}"/>
              </a:ext>
            </a:extLst>
          </p:cNvPr>
          <p:cNvSpPr/>
          <p:nvPr/>
        </p:nvSpPr>
        <p:spPr>
          <a:xfrm>
            <a:off x="952500" y="1828800"/>
            <a:ext cx="10287000"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3B2DEF3-D482-6B8F-6C1D-1BEDE24B4B9C}"/>
              </a:ext>
            </a:extLst>
          </p:cNvPr>
          <p:cNvSpPr txBox="1"/>
          <p:nvPr/>
        </p:nvSpPr>
        <p:spPr>
          <a:xfrm>
            <a:off x="1890428" y="2673235"/>
            <a:ext cx="8409561" cy="1938992"/>
          </a:xfrm>
          <a:prstGeom prst="rect">
            <a:avLst/>
          </a:prstGeom>
          <a:noFill/>
        </p:spPr>
        <p:txBody>
          <a:bodyPr wrap="square">
            <a:spAutoFit/>
          </a:bodyPr>
          <a:lstStyle/>
          <a:p>
            <a:r>
              <a:rPr lang="en-IN" sz="2000" dirty="0">
                <a:solidFill>
                  <a:schemeClr val="bg1"/>
                </a:solidFill>
                <a:latin typeface="Lovelo" panose="02000000000000000000" pitchFamily="50" charset="0"/>
              </a:rPr>
              <a:t>K-Nearest </a:t>
            </a:r>
            <a:r>
              <a:rPr lang="en-IN" sz="2000" dirty="0" err="1">
                <a:solidFill>
                  <a:schemeClr val="bg1"/>
                </a:solidFill>
                <a:latin typeface="Lovelo" panose="02000000000000000000" pitchFamily="50" charset="0"/>
              </a:rPr>
              <a:t>Neighbors</a:t>
            </a:r>
            <a:r>
              <a:rPr lang="en-IN" sz="2000" dirty="0">
                <a:solidFill>
                  <a:schemeClr val="bg1"/>
                </a:solidFill>
                <a:latin typeface="Lovelo" panose="02000000000000000000" pitchFamily="50" charset="0"/>
              </a:rPr>
              <a:t> (KNN) is a type of supervised machine learning algorithm used for classification and regression tasks. In the context of a recommendation system, KNN can be used for collaborative filtering, which is a popular method for making personalized recommendations based on the similarity between users or items.</a:t>
            </a:r>
          </a:p>
        </p:txBody>
      </p:sp>
      <p:sp>
        <p:nvSpPr>
          <p:cNvPr id="9" name="Rectangle 8">
            <a:extLst>
              <a:ext uri="{FF2B5EF4-FFF2-40B4-BE49-F238E27FC236}">
                <a16:creationId xmlns:a16="http://schemas.microsoft.com/office/drawing/2014/main" id="{583D5D00-19F7-E760-7C71-DADFC281C01F}"/>
              </a:ext>
            </a:extLst>
          </p:cNvPr>
          <p:cNvSpPr/>
          <p:nvPr/>
        </p:nvSpPr>
        <p:spPr>
          <a:xfrm>
            <a:off x="14585004" y="1828800"/>
            <a:ext cx="11830996"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BB22395-FCE6-2746-D8C9-DF4504703A98}"/>
              </a:ext>
            </a:extLst>
          </p:cNvPr>
          <p:cNvSpPr txBox="1"/>
          <p:nvPr/>
        </p:nvSpPr>
        <p:spPr>
          <a:xfrm>
            <a:off x="15125700" y="2354927"/>
            <a:ext cx="10633143" cy="2554545"/>
          </a:xfrm>
          <a:prstGeom prst="rect">
            <a:avLst/>
          </a:prstGeom>
          <a:noFill/>
        </p:spPr>
        <p:txBody>
          <a:bodyPr wrap="square">
            <a:spAutoFit/>
          </a:bodyPr>
          <a:lstStyle>
            <a:defPPr>
              <a:defRPr lang="en-US"/>
            </a:defPPr>
            <a:lvl1pPr>
              <a:defRPr sz="2000">
                <a:solidFill>
                  <a:schemeClr val="bg1"/>
                </a:solidFill>
                <a:latin typeface="Lovelo Black" panose="02000000000000000000" pitchFamily="50" charset="0"/>
              </a:defRPr>
            </a:lvl1pPr>
          </a:lstStyle>
          <a:p>
            <a:r>
              <a:rPr lang="en-IN" dirty="0"/>
              <a:t>KNN works by identifying the k-nearest </a:t>
            </a:r>
            <a:r>
              <a:rPr lang="en-IN" dirty="0" err="1"/>
              <a:t>neighbors</a:t>
            </a:r>
            <a:r>
              <a:rPr lang="en-IN" dirty="0"/>
              <a:t> of a given data point based on a similarity metric, such as Euclidean distance or cosine similarity. For example, in a user-based collaborative filtering approach, the similarity between users can be calculated based on their ratings for different items. Given a target user and an item that they have not yet rated, the KNN algorithm can identify the k-most similar users to the target user and use their ratings for the item to predict the rating that the target user would give.</a:t>
            </a:r>
          </a:p>
        </p:txBody>
      </p:sp>
    </p:spTree>
    <p:extLst>
      <p:ext uri="{BB962C8B-B14F-4D97-AF65-F5344CB8AC3E}">
        <p14:creationId xmlns:p14="http://schemas.microsoft.com/office/powerpoint/2010/main" val="3419585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34181768-4155-792B-1C1B-3B8DC2FAD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D3FE482-2A12-A492-6403-7C62215978DC}"/>
              </a:ext>
            </a:extLst>
          </p:cNvPr>
          <p:cNvSpPr/>
          <p:nvPr/>
        </p:nvSpPr>
        <p:spPr>
          <a:xfrm>
            <a:off x="-24884993" y="3410861"/>
            <a:ext cx="12192000" cy="1201366"/>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1A4DF96-3543-CD3A-AE2B-D0843E819887}"/>
              </a:ext>
            </a:extLst>
          </p:cNvPr>
          <p:cNvSpPr txBox="1"/>
          <p:nvPr/>
        </p:nvSpPr>
        <p:spPr>
          <a:xfrm>
            <a:off x="-22905665" y="3657601"/>
            <a:ext cx="8233344" cy="707886"/>
          </a:xfrm>
          <a:prstGeom prst="rect">
            <a:avLst/>
          </a:prstGeom>
          <a:noFill/>
        </p:spPr>
        <p:txBody>
          <a:bodyPr wrap="none" rtlCol="0">
            <a:spAutoFit/>
          </a:bodyPr>
          <a:lstStyle/>
          <a:p>
            <a:r>
              <a:rPr lang="en-IN" sz="4000" dirty="0">
                <a:solidFill>
                  <a:schemeClr val="bg1"/>
                </a:solidFill>
                <a:latin typeface="Lovelo Black" panose="02000000000000000000" pitchFamily="50" charset="0"/>
              </a:rPr>
              <a:t>Details about the model used</a:t>
            </a:r>
          </a:p>
        </p:txBody>
      </p:sp>
      <p:sp>
        <p:nvSpPr>
          <p:cNvPr id="8" name="Rectangle 7">
            <a:extLst>
              <a:ext uri="{FF2B5EF4-FFF2-40B4-BE49-F238E27FC236}">
                <a16:creationId xmlns:a16="http://schemas.microsoft.com/office/drawing/2014/main" id="{89D6E703-CA0B-E1E1-D03A-932DA7AAF8CF}"/>
              </a:ext>
            </a:extLst>
          </p:cNvPr>
          <p:cNvSpPr/>
          <p:nvPr/>
        </p:nvSpPr>
        <p:spPr>
          <a:xfrm>
            <a:off x="-11740493" y="1828800"/>
            <a:ext cx="10287000"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3B2DEF3-D482-6B8F-6C1D-1BEDE24B4B9C}"/>
              </a:ext>
            </a:extLst>
          </p:cNvPr>
          <p:cNvSpPr txBox="1"/>
          <p:nvPr/>
        </p:nvSpPr>
        <p:spPr>
          <a:xfrm>
            <a:off x="-10802565" y="2673235"/>
            <a:ext cx="8409561" cy="1938992"/>
          </a:xfrm>
          <a:prstGeom prst="rect">
            <a:avLst/>
          </a:prstGeom>
          <a:noFill/>
        </p:spPr>
        <p:txBody>
          <a:bodyPr wrap="square">
            <a:spAutoFit/>
          </a:bodyPr>
          <a:lstStyle/>
          <a:p>
            <a:r>
              <a:rPr lang="en-IN" sz="2000" dirty="0">
                <a:solidFill>
                  <a:schemeClr val="bg1"/>
                </a:solidFill>
                <a:latin typeface="Lovelo Black" panose="02000000000000000000" pitchFamily="50" charset="0"/>
              </a:rPr>
              <a:t>K-Nearest </a:t>
            </a:r>
            <a:r>
              <a:rPr lang="en-IN" sz="2000" dirty="0" err="1">
                <a:solidFill>
                  <a:schemeClr val="bg1"/>
                </a:solidFill>
                <a:latin typeface="Lovelo Black" panose="02000000000000000000" pitchFamily="50" charset="0"/>
              </a:rPr>
              <a:t>Neighbors</a:t>
            </a:r>
            <a:r>
              <a:rPr lang="en-IN" sz="2000" dirty="0">
                <a:solidFill>
                  <a:schemeClr val="bg1"/>
                </a:solidFill>
                <a:latin typeface="Lovelo Black" panose="02000000000000000000" pitchFamily="50" charset="0"/>
              </a:rPr>
              <a:t> (KNN) is a type of supervised machine learning algorithm used for classification and regression tasks. In the context of a recommendation system, KNN can be used for collaborative filtering, which is a popular method for making personalized recommendations based on the similarity between users or items.</a:t>
            </a:r>
          </a:p>
        </p:txBody>
      </p:sp>
      <p:sp>
        <p:nvSpPr>
          <p:cNvPr id="9" name="Rectangle 8">
            <a:extLst>
              <a:ext uri="{FF2B5EF4-FFF2-40B4-BE49-F238E27FC236}">
                <a16:creationId xmlns:a16="http://schemas.microsoft.com/office/drawing/2014/main" id="{583D5D00-19F7-E760-7C71-DADFC281C01F}"/>
              </a:ext>
            </a:extLst>
          </p:cNvPr>
          <p:cNvSpPr/>
          <p:nvPr/>
        </p:nvSpPr>
        <p:spPr>
          <a:xfrm>
            <a:off x="180502" y="1828800"/>
            <a:ext cx="11830996"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BB22395-FCE6-2746-D8C9-DF4504703A98}"/>
              </a:ext>
            </a:extLst>
          </p:cNvPr>
          <p:cNvSpPr txBox="1"/>
          <p:nvPr/>
        </p:nvSpPr>
        <p:spPr>
          <a:xfrm>
            <a:off x="721198" y="2354927"/>
            <a:ext cx="10633143" cy="2554545"/>
          </a:xfrm>
          <a:prstGeom prst="rect">
            <a:avLst/>
          </a:prstGeom>
          <a:noFill/>
        </p:spPr>
        <p:txBody>
          <a:bodyPr wrap="square">
            <a:spAutoFit/>
          </a:bodyPr>
          <a:lstStyle>
            <a:defPPr>
              <a:defRPr lang="en-US"/>
            </a:defPPr>
            <a:lvl1pPr>
              <a:defRPr sz="2000">
                <a:solidFill>
                  <a:schemeClr val="bg1"/>
                </a:solidFill>
                <a:latin typeface="Lovelo Black" panose="02000000000000000000" pitchFamily="50" charset="0"/>
              </a:defRPr>
            </a:lvl1pPr>
          </a:lstStyle>
          <a:p>
            <a:r>
              <a:rPr lang="en-IN" dirty="0">
                <a:latin typeface="Lovelo" panose="02000000000000000000" pitchFamily="50" charset="0"/>
              </a:rPr>
              <a:t>KNN works by identifying the k-nearest </a:t>
            </a:r>
            <a:r>
              <a:rPr lang="en-IN" dirty="0" err="1">
                <a:latin typeface="Lovelo" panose="02000000000000000000" pitchFamily="50" charset="0"/>
              </a:rPr>
              <a:t>neighbors</a:t>
            </a:r>
            <a:r>
              <a:rPr lang="en-IN" dirty="0">
                <a:latin typeface="Lovelo" panose="02000000000000000000" pitchFamily="50" charset="0"/>
              </a:rPr>
              <a:t> of a given data point based on a similarity metric, such as Euclidean distance or cosine similarity. For example, in a user-based collaborative filtering approach, the similarity between users can be calculated based on their ratings for different items. Given a target user and an item that they have not yet rated, the KNN algorithm can identify the k-most similar users to the target user and use their ratings for the item to predict the rating that the target user would give.</a:t>
            </a:r>
          </a:p>
        </p:txBody>
      </p:sp>
      <p:sp>
        <p:nvSpPr>
          <p:cNvPr id="2" name="Rectangle 1">
            <a:extLst>
              <a:ext uri="{FF2B5EF4-FFF2-40B4-BE49-F238E27FC236}">
                <a16:creationId xmlns:a16="http://schemas.microsoft.com/office/drawing/2014/main" id="{3199F4A4-E30F-B963-3C1E-D1E8DECAD311}"/>
              </a:ext>
            </a:extLst>
          </p:cNvPr>
          <p:cNvSpPr/>
          <p:nvPr/>
        </p:nvSpPr>
        <p:spPr>
          <a:xfrm>
            <a:off x="13645494" y="1828800"/>
            <a:ext cx="9700890"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3B3E222-F99D-0909-47A4-95C78C2228ED}"/>
              </a:ext>
            </a:extLst>
          </p:cNvPr>
          <p:cNvSpPr txBox="1"/>
          <p:nvPr/>
        </p:nvSpPr>
        <p:spPr>
          <a:xfrm>
            <a:off x="14244420" y="2653781"/>
            <a:ext cx="8771223" cy="1938992"/>
          </a:xfrm>
          <a:prstGeom prst="rect">
            <a:avLst/>
          </a:prstGeom>
          <a:noFill/>
        </p:spPr>
        <p:txBody>
          <a:bodyPr wrap="square">
            <a:spAutoFit/>
          </a:bodyPr>
          <a:lstStyle>
            <a:defPPr>
              <a:defRPr lang="en-US"/>
            </a:defPPr>
            <a:lvl1pPr>
              <a:defRPr sz="2000">
                <a:solidFill>
                  <a:schemeClr val="bg1"/>
                </a:solidFill>
                <a:latin typeface="Lovelo Black" panose="02000000000000000000" pitchFamily="50" charset="0"/>
              </a:defRPr>
            </a:lvl1pPr>
          </a:lstStyle>
          <a:p>
            <a:r>
              <a:rPr lang="en-IN" dirty="0"/>
              <a:t>One of the advantages of KNN is that it is a non-parametric algorithm, meaning that it does not make any assumptions about the distribution of the data. This makes it useful for handling complex, non-linear relationships between variables. However, KNN can be computationally expensive, particularly as the size of the dataset increases.</a:t>
            </a:r>
          </a:p>
        </p:txBody>
      </p:sp>
    </p:spTree>
    <p:extLst>
      <p:ext uri="{BB962C8B-B14F-4D97-AF65-F5344CB8AC3E}">
        <p14:creationId xmlns:p14="http://schemas.microsoft.com/office/powerpoint/2010/main" val="167017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34181768-4155-792B-1C1B-3B8DC2FAD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9D6E703-CA0B-E1E1-D03A-932DA7AAF8CF}"/>
              </a:ext>
            </a:extLst>
          </p:cNvPr>
          <p:cNvSpPr/>
          <p:nvPr/>
        </p:nvSpPr>
        <p:spPr>
          <a:xfrm>
            <a:off x="-24140432" y="1828800"/>
            <a:ext cx="10287000"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3B2DEF3-D482-6B8F-6C1D-1BEDE24B4B9C}"/>
              </a:ext>
            </a:extLst>
          </p:cNvPr>
          <p:cNvSpPr txBox="1"/>
          <p:nvPr/>
        </p:nvSpPr>
        <p:spPr>
          <a:xfrm>
            <a:off x="-23202504" y="2673235"/>
            <a:ext cx="8409561" cy="1938992"/>
          </a:xfrm>
          <a:prstGeom prst="rect">
            <a:avLst/>
          </a:prstGeom>
          <a:noFill/>
        </p:spPr>
        <p:txBody>
          <a:bodyPr wrap="square">
            <a:spAutoFit/>
          </a:bodyPr>
          <a:lstStyle/>
          <a:p>
            <a:r>
              <a:rPr lang="en-IN" sz="2000" dirty="0">
                <a:solidFill>
                  <a:schemeClr val="bg1"/>
                </a:solidFill>
                <a:latin typeface="Lovelo Black" panose="02000000000000000000" pitchFamily="50" charset="0"/>
              </a:rPr>
              <a:t>K-Nearest </a:t>
            </a:r>
            <a:r>
              <a:rPr lang="en-IN" sz="2000" dirty="0" err="1">
                <a:solidFill>
                  <a:schemeClr val="bg1"/>
                </a:solidFill>
                <a:latin typeface="Lovelo Black" panose="02000000000000000000" pitchFamily="50" charset="0"/>
              </a:rPr>
              <a:t>Neighbors</a:t>
            </a:r>
            <a:r>
              <a:rPr lang="en-IN" sz="2000" dirty="0">
                <a:solidFill>
                  <a:schemeClr val="bg1"/>
                </a:solidFill>
                <a:latin typeface="Lovelo Black" panose="02000000000000000000" pitchFamily="50" charset="0"/>
              </a:rPr>
              <a:t> (KNN) is a type of supervised machine learning algorithm used for classification and regression tasks. In the context of a recommendation system, KNN can be used for collaborative filtering, which is a popular method for making personalized recommendations based on the similarity between users or items.</a:t>
            </a:r>
          </a:p>
        </p:txBody>
      </p:sp>
      <p:sp>
        <p:nvSpPr>
          <p:cNvPr id="9" name="Rectangle 8">
            <a:extLst>
              <a:ext uri="{FF2B5EF4-FFF2-40B4-BE49-F238E27FC236}">
                <a16:creationId xmlns:a16="http://schemas.microsoft.com/office/drawing/2014/main" id="{583D5D00-19F7-E760-7C71-DADFC281C01F}"/>
              </a:ext>
            </a:extLst>
          </p:cNvPr>
          <p:cNvSpPr/>
          <p:nvPr/>
        </p:nvSpPr>
        <p:spPr>
          <a:xfrm>
            <a:off x="-12219437" y="1828800"/>
            <a:ext cx="11830996"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BB22395-FCE6-2746-D8C9-DF4504703A98}"/>
              </a:ext>
            </a:extLst>
          </p:cNvPr>
          <p:cNvSpPr txBox="1"/>
          <p:nvPr/>
        </p:nvSpPr>
        <p:spPr>
          <a:xfrm>
            <a:off x="-11678741" y="2354927"/>
            <a:ext cx="10633143" cy="2554545"/>
          </a:xfrm>
          <a:prstGeom prst="rect">
            <a:avLst/>
          </a:prstGeom>
          <a:noFill/>
        </p:spPr>
        <p:txBody>
          <a:bodyPr wrap="square">
            <a:spAutoFit/>
          </a:bodyPr>
          <a:lstStyle>
            <a:defPPr>
              <a:defRPr lang="en-US"/>
            </a:defPPr>
            <a:lvl1pPr>
              <a:defRPr sz="2000">
                <a:solidFill>
                  <a:schemeClr val="bg1"/>
                </a:solidFill>
                <a:latin typeface="Lovelo Black" panose="02000000000000000000" pitchFamily="50" charset="0"/>
              </a:defRPr>
            </a:lvl1pPr>
          </a:lstStyle>
          <a:p>
            <a:r>
              <a:rPr lang="en-IN" dirty="0"/>
              <a:t>KNN works by identifying the k-nearest </a:t>
            </a:r>
            <a:r>
              <a:rPr lang="en-IN" dirty="0" err="1"/>
              <a:t>neighbors</a:t>
            </a:r>
            <a:r>
              <a:rPr lang="en-IN" dirty="0"/>
              <a:t> of a given data point based on a similarity metric, such as Euclidean distance or cosine similarity. For example, in a user-based collaborative filtering approach, the similarity between users can be calculated based on their ratings for different items. Given a target user and an item that they have not yet rated, the KNN algorithm can identify the k-most similar users to the target user and use their ratings for the item to predict the rating that the target user would give.</a:t>
            </a:r>
          </a:p>
        </p:txBody>
      </p:sp>
      <p:sp>
        <p:nvSpPr>
          <p:cNvPr id="2" name="Rectangle 1">
            <a:extLst>
              <a:ext uri="{FF2B5EF4-FFF2-40B4-BE49-F238E27FC236}">
                <a16:creationId xmlns:a16="http://schemas.microsoft.com/office/drawing/2014/main" id="{3199F4A4-E30F-B963-3C1E-D1E8DECAD311}"/>
              </a:ext>
            </a:extLst>
          </p:cNvPr>
          <p:cNvSpPr/>
          <p:nvPr/>
        </p:nvSpPr>
        <p:spPr>
          <a:xfrm>
            <a:off x="1245555" y="1828800"/>
            <a:ext cx="9700890"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3B3E222-F99D-0909-47A4-95C78C2228ED}"/>
              </a:ext>
            </a:extLst>
          </p:cNvPr>
          <p:cNvSpPr txBox="1"/>
          <p:nvPr/>
        </p:nvSpPr>
        <p:spPr>
          <a:xfrm>
            <a:off x="1844481" y="2653781"/>
            <a:ext cx="8771223" cy="1938992"/>
          </a:xfrm>
          <a:prstGeom prst="rect">
            <a:avLst/>
          </a:prstGeom>
          <a:noFill/>
        </p:spPr>
        <p:txBody>
          <a:bodyPr wrap="square">
            <a:spAutoFit/>
          </a:bodyPr>
          <a:lstStyle>
            <a:defPPr>
              <a:defRPr lang="en-US"/>
            </a:defPPr>
            <a:lvl1pPr>
              <a:defRPr sz="2000">
                <a:solidFill>
                  <a:schemeClr val="bg1"/>
                </a:solidFill>
                <a:latin typeface="Lovelo Black" panose="02000000000000000000" pitchFamily="50" charset="0"/>
              </a:defRPr>
            </a:lvl1pPr>
          </a:lstStyle>
          <a:p>
            <a:r>
              <a:rPr lang="en-IN" dirty="0">
                <a:latin typeface="Lovelo" panose="02000000000000000000" pitchFamily="50" charset="0"/>
              </a:rPr>
              <a:t>One of the advantages of KNN is that it is a non-parametric algorithm, meaning that it does not make any assumptions about the distribution of the data. This makes it useful for handling complex, non-linear relationships between variables. However, KNN can be computationally expensive, particularly as the size of the dataset increases.</a:t>
            </a:r>
          </a:p>
        </p:txBody>
      </p:sp>
      <p:sp>
        <p:nvSpPr>
          <p:cNvPr id="6" name="Rectangle 5">
            <a:extLst>
              <a:ext uri="{FF2B5EF4-FFF2-40B4-BE49-F238E27FC236}">
                <a16:creationId xmlns:a16="http://schemas.microsoft.com/office/drawing/2014/main" id="{57C04117-72CF-ABEA-DF9C-5CF91145B128}"/>
              </a:ext>
            </a:extLst>
          </p:cNvPr>
          <p:cNvSpPr/>
          <p:nvPr/>
        </p:nvSpPr>
        <p:spPr>
          <a:xfrm>
            <a:off x="14439041" y="1828800"/>
            <a:ext cx="9700890"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01B1ACA4-07EA-C4F8-D313-AB34B67D4C59}"/>
              </a:ext>
            </a:extLst>
          </p:cNvPr>
          <p:cNvSpPr txBox="1"/>
          <p:nvPr/>
        </p:nvSpPr>
        <p:spPr>
          <a:xfrm>
            <a:off x="15548196" y="2807669"/>
            <a:ext cx="7972204" cy="1631216"/>
          </a:xfrm>
          <a:prstGeom prst="rect">
            <a:avLst/>
          </a:prstGeom>
          <a:noFill/>
        </p:spPr>
        <p:txBody>
          <a:bodyPr wrap="square">
            <a:spAutoFit/>
          </a:bodyPr>
          <a:lstStyle>
            <a:defPPr>
              <a:defRPr lang="en-US"/>
            </a:defPPr>
            <a:lvl1pPr>
              <a:defRPr sz="2000">
                <a:solidFill>
                  <a:schemeClr val="bg1"/>
                </a:solidFill>
                <a:latin typeface="Lovelo Black" panose="02000000000000000000" pitchFamily="50" charset="0"/>
              </a:defRPr>
            </a:lvl1pPr>
          </a:lstStyle>
          <a:p>
            <a:r>
              <a:rPr lang="en-IN" dirty="0"/>
              <a:t>In the context of a recommendation system, KNN can be used in both user-based and item-based collaborative filtering approaches. It can also be used in combination with other techniques, such as matrix factorization, to improve the accuracy of the recommendations.</a:t>
            </a:r>
          </a:p>
        </p:txBody>
      </p:sp>
    </p:spTree>
    <p:extLst>
      <p:ext uri="{BB962C8B-B14F-4D97-AF65-F5344CB8AC3E}">
        <p14:creationId xmlns:p14="http://schemas.microsoft.com/office/powerpoint/2010/main" val="428843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34181768-4155-792B-1C1B-3B8DC2FAD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583D5D00-19F7-E760-7C71-DADFC281C01F}"/>
              </a:ext>
            </a:extLst>
          </p:cNvPr>
          <p:cNvSpPr/>
          <p:nvPr/>
        </p:nvSpPr>
        <p:spPr>
          <a:xfrm>
            <a:off x="-25412923" y="1828800"/>
            <a:ext cx="11830996"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BB22395-FCE6-2746-D8C9-DF4504703A98}"/>
              </a:ext>
            </a:extLst>
          </p:cNvPr>
          <p:cNvSpPr txBox="1"/>
          <p:nvPr/>
        </p:nvSpPr>
        <p:spPr>
          <a:xfrm>
            <a:off x="-24872227" y="2354927"/>
            <a:ext cx="10633143" cy="2554545"/>
          </a:xfrm>
          <a:prstGeom prst="rect">
            <a:avLst/>
          </a:prstGeom>
          <a:noFill/>
        </p:spPr>
        <p:txBody>
          <a:bodyPr wrap="square">
            <a:spAutoFit/>
          </a:bodyPr>
          <a:lstStyle>
            <a:defPPr>
              <a:defRPr lang="en-US"/>
            </a:defPPr>
            <a:lvl1pPr>
              <a:defRPr sz="2000">
                <a:solidFill>
                  <a:schemeClr val="bg1"/>
                </a:solidFill>
                <a:latin typeface="Lovelo Black" panose="02000000000000000000" pitchFamily="50" charset="0"/>
              </a:defRPr>
            </a:lvl1pPr>
          </a:lstStyle>
          <a:p>
            <a:r>
              <a:rPr lang="en-IN" dirty="0"/>
              <a:t>KNN works by identifying the k-nearest </a:t>
            </a:r>
            <a:r>
              <a:rPr lang="en-IN" dirty="0" err="1"/>
              <a:t>neighbors</a:t>
            </a:r>
            <a:r>
              <a:rPr lang="en-IN" dirty="0"/>
              <a:t> of a given data point based on a similarity metric, such as Euclidean distance or cosine similarity. For example, in a user-based collaborative filtering approach, the similarity between users can be calculated based on their ratings for different items. Given a target user and an item that they have not yet rated, the KNN algorithm can identify the k-most similar users to the target user and use their ratings for the item to predict the rating that the target user would give.</a:t>
            </a:r>
          </a:p>
        </p:txBody>
      </p:sp>
      <p:sp>
        <p:nvSpPr>
          <p:cNvPr id="2" name="Rectangle 1">
            <a:extLst>
              <a:ext uri="{FF2B5EF4-FFF2-40B4-BE49-F238E27FC236}">
                <a16:creationId xmlns:a16="http://schemas.microsoft.com/office/drawing/2014/main" id="{3199F4A4-E30F-B963-3C1E-D1E8DECAD311}"/>
              </a:ext>
            </a:extLst>
          </p:cNvPr>
          <p:cNvSpPr/>
          <p:nvPr/>
        </p:nvSpPr>
        <p:spPr>
          <a:xfrm>
            <a:off x="-11947931" y="1828800"/>
            <a:ext cx="9700890"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3B3E222-F99D-0909-47A4-95C78C2228ED}"/>
              </a:ext>
            </a:extLst>
          </p:cNvPr>
          <p:cNvSpPr txBox="1"/>
          <p:nvPr/>
        </p:nvSpPr>
        <p:spPr>
          <a:xfrm>
            <a:off x="-11349005" y="2653781"/>
            <a:ext cx="8771223" cy="1938992"/>
          </a:xfrm>
          <a:prstGeom prst="rect">
            <a:avLst/>
          </a:prstGeom>
          <a:noFill/>
        </p:spPr>
        <p:txBody>
          <a:bodyPr wrap="square">
            <a:spAutoFit/>
          </a:bodyPr>
          <a:lstStyle>
            <a:defPPr>
              <a:defRPr lang="en-US"/>
            </a:defPPr>
            <a:lvl1pPr>
              <a:defRPr sz="2000">
                <a:solidFill>
                  <a:schemeClr val="bg1"/>
                </a:solidFill>
                <a:latin typeface="Lovelo Black" panose="02000000000000000000" pitchFamily="50" charset="0"/>
              </a:defRPr>
            </a:lvl1pPr>
          </a:lstStyle>
          <a:p>
            <a:r>
              <a:rPr lang="en-IN" dirty="0"/>
              <a:t>One of the advantages of KNN is that it is a non-parametric algorithm, meaning that it does not make any assumptions about the distribution of the data. This makes it useful for handling complex, non-linear relationships between variables. However, KNN can be computationally expensive, particularly as the size of the dataset increases.</a:t>
            </a:r>
          </a:p>
        </p:txBody>
      </p:sp>
      <p:sp>
        <p:nvSpPr>
          <p:cNvPr id="6" name="Rectangle 5">
            <a:extLst>
              <a:ext uri="{FF2B5EF4-FFF2-40B4-BE49-F238E27FC236}">
                <a16:creationId xmlns:a16="http://schemas.microsoft.com/office/drawing/2014/main" id="{57C04117-72CF-ABEA-DF9C-5CF91145B128}"/>
              </a:ext>
            </a:extLst>
          </p:cNvPr>
          <p:cNvSpPr/>
          <p:nvPr/>
        </p:nvSpPr>
        <p:spPr>
          <a:xfrm>
            <a:off x="1245555" y="1828800"/>
            <a:ext cx="9700890" cy="3606800"/>
          </a:xfrm>
          <a:prstGeom prst="rect">
            <a:avLst/>
          </a:prstGeom>
          <a:solidFill>
            <a:schemeClr val="dk1">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01B1ACA4-07EA-C4F8-D313-AB34B67D4C59}"/>
              </a:ext>
            </a:extLst>
          </p:cNvPr>
          <p:cNvSpPr txBox="1"/>
          <p:nvPr/>
        </p:nvSpPr>
        <p:spPr>
          <a:xfrm>
            <a:off x="2202310" y="2807669"/>
            <a:ext cx="7972204" cy="1631216"/>
          </a:xfrm>
          <a:prstGeom prst="rect">
            <a:avLst/>
          </a:prstGeom>
          <a:noFill/>
        </p:spPr>
        <p:txBody>
          <a:bodyPr wrap="square">
            <a:spAutoFit/>
          </a:bodyPr>
          <a:lstStyle>
            <a:defPPr>
              <a:defRPr lang="en-US"/>
            </a:defPPr>
            <a:lvl1pPr>
              <a:defRPr sz="2000">
                <a:solidFill>
                  <a:schemeClr val="bg1"/>
                </a:solidFill>
                <a:latin typeface="Lovelo Black" panose="02000000000000000000" pitchFamily="50" charset="0"/>
              </a:defRPr>
            </a:lvl1pPr>
          </a:lstStyle>
          <a:p>
            <a:r>
              <a:rPr lang="en-IN" dirty="0">
                <a:latin typeface="Lovelo" panose="02000000000000000000" pitchFamily="50" charset="0"/>
              </a:rPr>
              <a:t>In the context of a recommendation system, KNN can be used in both user-based and item-based collaborative filtering approaches. It can also be used in combination with other techniques, such as matrix factorization, to improve the accuracy of the recommendations.</a:t>
            </a:r>
          </a:p>
        </p:txBody>
      </p:sp>
    </p:spTree>
    <p:extLst>
      <p:ext uri="{BB962C8B-B14F-4D97-AF65-F5344CB8AC3E}">
        <p14:creationId xmlns:p14="http://schemas.microsoft.com/office/powerpoint/2010/main" val="4027214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36FA2F5B-35CD-FB9C-18AD-A6D1654279BF}"/>
              </a:ext>
            </a:extLst>
          </p:cNvPr>
          <p:cNvPicPr>
            <a:picLocks noChangeAspect="1"/>
          </p:cNvPicPr>
          <p:nvPr/>
        </p:nvPicPr>
        <p:blipFill rotWithShape="1">
          <a:blip r:embed="rId2">
            <a:extLst>
              <a:ext uri="{28A0092B-C50C-407E-A947-70E740481C1C}">
                <a14:useLocalDpi xmlns:a14="http://schemas.microsoft.com/office/drawing/2010/main" val="0"/>
              </a:ext>
            </a:extLst>
          </a:blip>
          <a:srcRect l="1119"/>
          <a:stretch/>
        </p:blipFill>
        <p:spPr>
          <a:xfrm>
            <a:off x="482600" y="200263"/>
            <a:ext cx="11226800" cy="6457474"/>
          </a:xfrm>
          <a:prstGeom prst="rect">
            <a:avLst/>
          </a:prstGeom>
        </p:spPr>
      </p:pic>
    </p:spTree>
    <p:extLst>
      <p:ext uri="{BB962C8B-B14F-4D97-AF65-F5344CB8AC3E}">
        <p14:creationId xmlns:p14="http://schemas.microsoft.com/office/powerpoint/2010/main" val="3263019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DC66536-B8B1-AF2D-6156-B930D7864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52662"/>
            <a:ext cx="12192000" cy="2352675"/>
          </a:xfrm>
          <a:prstGeom prst="rect">
            <a:avLst/>
          </a:prstGeom>
        </p:spPr>
      </p:pic>
      <p:pic>
        <p:nvPicPr>
          <p:cNvPr id="5" name="Picture 4" descr="A close-up of a car engine&#10;&#10;Description automatically generated with low confidence">
            <a:extLst>
              <a:ext uri="{FF2B5EF4-FFF2-40B4-BE49-F238E27FC236}">
                <a16:creationId xmlns:a16="http://schemas.microsoft.com/office/drawing/2014/main" id="{C011C83A-2A9E-7C12-7F89-534B795C3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00" y="184150"/>
            <a:ext cx="3810000" cy="2119313"/>
          </a:xfrm>
          <a:prstGeom prst="rect">
            <a:avLst/>
          </a:prstGeom>
        </p:spPr>
      </p:pic>
    </p:spTree>
    <p:extLst>
      <p:ext uri="{BB962C8B-B14F-4D97-AF65-F5344CB8AC3E}">
        <p14:creationId xmlns:p14="http://schemas.microsoft.com/office/powerpoint/2010/main" val="109712799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descr="A person wearing a garment&#10;&#10;Description automatically generated with low confidence">
            <a:extLst>
              <a:ext uri="{FF2B5EF4-FFF2-40B4-BE49-F238E27FC236}">
                <a16:creationId xmlns:a16="http://schemas.microsoft.com/office/drawing/2014/main" id="{4B47B358-3194-7A46-4A91-F6F5D521F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817" y="-30796"/>
            <a:ext cx="6211210" cy="6888796"/>
          </a:xfrm>
          <a:prstGeom prst="rect">
            <a:avLst/>
          </a:prstGeom>
        </p:spPr>
      </p:pic>
      <p:sp>
        <p:nvSpPr>
          <p:cNvPr id="5" name="Rectangle 4">
            <a:extLst>
              <a:ext uri="{FF2B5EF4-FFF2-40B4-BE49-F238E27FC236}">
                <a16:creationId xmlns:a16="http://schemas.microsoft.com/office/drawing/2014/main" id="{432083EA-0EBA-0AFE-AF6C-3FCC65F9272F}"/>
              </a:ext>
            </a:extLst>
          </p:cNvPr>
          <p:cNvSpPr/>
          <p:nvPr/>
        </p:nvSpPr>
        <p:spPr>
          <a:xfrm>
            <a:off x="5727700" y="-30796"/>
            <a:ext cx="5435600" cy="6888796"/>
          </a:xfrm>
          <a:prstGeom prst="rect">
            <a:avLst/>
          </a:prstGeom>
          <a:gradFill flip="none" rotWithShape="1">
            <a:gsLst>
              <a:gs pos="0">
                <a:schemeClr val="tx1">
                  <a:alpha val="0"/>
                </a:schemeClr>
              </a:gs>
              <a:gs pos="83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0C8A54C-3EA2-A6EA-07C1-5BEF01EAE7E1}"/>
              </a:ext>
            </a:extLst>
          </p:cNvPr>
          <p:cNvSpPr txBox="1"/>
          <p:nvPr/>
        </p:nvSpPr>
        <p:spPr>
          <a:xfrm>
            <a:off x="3024295" y="2644170"/>
            <a:ext cx="6143413" cy="1569660"/>
          </a:xfrm>
          <a:prstGeom prst="rect">
            <a:avLst/>
          </a:prstGeom>
          <a:noFill/>
        </p:spPr>
        <p:txBody>
          <a:bodyPr wrap="none" rtlCol="0">
            <a:spAutoFit/>
          </a:bodyPr>
          <a:lstStyle/>
          <a:p>
            <a:pPr algn="ctr"/>
            <a:r>
              <a:rPr lang="en-IN" sz="9600" dirty="0">
                <a:solidFill>
                  <a:schemeClr val="bg1"/>
                </a:solidFill>
                <a:latin typeface="Japan Bento - Demo Version" pitchFamily="50" charset="0"/>
              </a:rPr>
              <a:t>THANK YOU</a:t>
            </a:r>
          </a:p>
        </p:txBody>
      </p:sp>
    </p:spTree>
    <p:extLst>
      <p:ext uri="{BB962C8B-B14F-4D97-AF65-F5344CB8AC3E}">
        <p14:creationId xmlns:p14="http://schemas.microsoft.com/office/powerpoint/2010/main" val="6891392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8931-427F-9402-FC2D-AF816F7992FC}"/>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703D0616-DBAB-D587-0285-9190B3F3E7BC}"/>
              </a:ext>
            </a:extLst>
          </p:cNvPr>
          <p:cNvSpPr>
            <a:spLocks noGrp="1"/>
          </p:cNvSpPr>
          <p:nvPr>
            <p:ph idx="1"/>
          </p:nvPr>
        </p:nvSpPr>
        <p:spPr/>
        <p:txBody>
          <a:bodyPr/>
          <a:lstStyle/>
          <a:p>
            <a:endParaRPr lang="en-IN"/>
          </a:p>
        </p:txBody>
      </p:sp>
      <p:pic>
        <p:nvPicPr>
          <p:cNvPr id="10" name="Picture 9" descr="Logo&#10;&#10;Description automatically generated">
            <a:extLst>
              <a:ext uri="{FF2B5EF4-FFF2-40B4-BE49-F238E27FC236}">
                <a16:creationId xmlns:a16="http://schemas.microsoft.com/office/drawing/2014/main" id="{26C85562-0180-DF33-DDE2-CAB3D7A6D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57" y="-5061063"/>
            <a:ext cx="32221714" cy="18124714"/>
          </a:xfrm>
          <a:prstGeom prst="rect">
            <a:avLst/>
          </a:prstGeom>
        </p:spPr>
      </p:pic>
    </p:spTree>
    <p:extLst>
      <p:ext uri="{BB962C8B-B14F-4D97-AF65-F5344CB8AC3E}">
        <p14:creationId xmlns:p14="http://schemas.microsoft.com/office/powerpoint/2010/main" val="4110516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10;&#10;Description automatically generated">
            <a:extLst>
              <a:ext uri="{FF2B5EF4-FFF2-40B4-BE49-F238E27FC236}">
                <a16:creationId xmlns:a16="http://schemas.microsoft.com/office/drawing/2014/main" id="{DEC4F8E7-AAE7-75D9-9E8A-38AC6CAD4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Oval 8">
            <a:extLst>
              <a:ext uri="{FF2B5EF4-FFF2-40B4-BE49-F238E27FC236}">
                <a16:creationId xmlns:a16="http://schemas.microsoft.com/office/drawing/2014/main" id="{1BD7FF3F-B68C-D1D4-0BBB-601A32D07F7E}"/>
              </a:ext>
            </a:extLst>
          </p:cNvPr>
          <p:cNvSpPr/>
          <p:nvPr/>
        </p:nvSpPr>
        <p:spPr>
          <a:xfrm>
            <a:off x="990600" y="579339"/>
            <a:ext cx="5283200" cy="5345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EC5F797-3BA7-6BF9-AA27-865F0D3E79C5}"/>
              </a:ext>
            </a:extLst>
          </p:cNvPr>
          <p:cNvSpPr txBox="1"/>
          <p:nvPr/>
        </p:nvSpPr>
        <p:spPr>
          <a:xfrm>
            <a:off x="1664471" y="1513840"/>
            <a:ext cx="3714478" cy="769441"/>
          </a:xfrm>
          <a:prstGeom prst="rect">
            <a:avLst/>
          </a:prstGeom>
          <a:noFill/>
        </p:spPr>
        <p:txBody>
          <a:bodyPr wrap="none" rtlCol="0">
            <a:spAutoFit/>
          </a:bodyPr>
          <a:lstStyle/>
          <a:p>
            <a:r>
              <a:rPr lang="en-IN" sz="4400" dirty="0">
                <a:latin typeface="Blood Crow" pitchFamily="2" charset="0"/>
              </a:rPr>
              <a:t>Introduction</a:t>
            </a:r>
          </a:p>
        </p:txBody>
      </p:sp>
      <p:sp>
        <p:nvSpPr>
          <p:cNvPr id="3" name="TextBox 2">
            <a:extLst>
              <a:ext uri="{FF2B5EF4-FFF2-40B4-BE49-F238E27FC236}">
                <a16:creationId xmlns:a16="http://schemas.microsoft.com/office/drawing/2014/main" id="{0085F04E-2B5C-E049-743A-8C84FB67111A}"/>
              </a:ext>
            </a:extLst>
          </p:cNvPr>
          <p:cNvSpPr txBox="1"/>
          <p:nvPr/>
        </p:nvSpPr>
        <p:spPr>
          <a:xfrm>
            <a:off x="1509123" y="2294197"/>
            <a:ext cx="3869826" cy="2862322"/>
          </a:xfrm>
          <a:prstGeom prst="rect">
            <a:avLst/>
          </a:prstGeom>
          <a:noFill/>
        </p:spPr>
        <p:txBody>
          <a:bodyPr wrap="square" rtlCol="0">
            <a:spAutoFit/>
          </a:bodyPr>
          <a:lstStyle/>
          <a:p>
            <a:pPr algn="ctr"/>
            <a:r>
              <a:rPr lang="en-US" dirty="0">
                <a:latin typeface="Blood Crow" pitchFamily="2" charset="0"/>
              </a:rPr>
              <a:t>Anime recommendation systems are software programs designed to suggest anime shows or movies to users based on their preferences. These systems employ machine learning algorithms that analyze user behavior, viewing history, ratings, and other relevant data to make personalized recommendations.</a:t>
            </a:r>
            <a:endParaRPr lang="en-IN" dirty="0">
              <a:latin typeface="Blood Crow" pitchFamily="2" charset="0"/>
            </a:endParaRPr>
          </a:p>
        </p:txBody>
      </p:sp>
      <p:pic>
        <p:nvPicPr>
          <p:cNvPr id="5" name="Picture 4" descr="Shape, circle&#10;&#10;Description automatically generated">
            <a:extLst>
              <a:ext uri="{FF2B5EF4-FFF2-40B4-BE49-F238E27FC236}">
                <a16:creationId xmlns:a16="http://schemas.microsoft.com/office/drawing/2014/main" id="{CD4528C5-47AD-AD42-6218-6E927E516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461119"/>
            <a:ext cx="5529343" cy="5681759"/>
          </a:xfrm>
          <a:prstGeom prst="rect">
            <a:avLst/>
          </a:prstGeom>
        </p:spPr>
      </p:pic>
      <p:pic>
        <p:nvPicPr>
          <p:cNvPr id="15" name="Picture 14" descr="A picture containing text, swimming&#10;&#10;Description automatically generated">
            <a:extLst>
              <a:ext uri="{FF2B5EF4-FFF2-40B4-BE49-F238E27FC236}">
                <a16:creationId xmlns:a16="http://schemas.microsoft.com/office/drawing/2014/main" id="{11C85D9D-25D1-4E3B-05C9-D5BE39794954}"/>
              </a:ext>
            </a:extLst>
          </p:cNvPr>
          <p:cNvPicPr>
            <a:picLocks noChangeAspect="1"/>
          </p:cNvPicPr>
          <p:nvPr/>
        </p:nvPicPr>
        <p:blipFill rotWithShape="1">
          <a:blip r:embed="rId4">
            <a:extLst>
              <a:ext uri="{28A0092B-C50C-407E-A947-70E740481C1C}">
                <a14:useLocalDpi xmlns:a14="http://schemas.microsoft.com/office/drawing/2010/main" val="0"/>
              </a:ext>
            </a:extLst>
          </a:blip>
          <a:srcRect l="436" t="2305" r="521" b="1017"/>
          <a:stretch/>
        </p:blipFill>
        <p:spPr>
          <a:xfrm>
            <a:off x="0" y="6858000"/>
            <a:ext cx="12245746" cy="6858000"/>
          </a:xfrm>
          <a:prstGeom prst="rect">
            <a:avLst/>
          </a:prstGeom>
        </p:spPr>
      </p:pic>
      <p:sp>
        <p:nvSpPr>
          <p:cNvPr id="10" name="TextBox 9">
            <a:extLst>
              <a:ext uri="{FF2B5EF4-FFF2-40B4-BE49-F238E27FC236}">
                <a16:creationId xmlns:a16="http://schemas.microsoft.com/office/drawing/2014/main" id="{62E926FE-0EA7-F570-13B9-DA9EAB9880F4}"/>
              </a:ext>
            </a:extLst>
          </p:cNvPr>
          <p:cNvSpPr txBox="1"/>
          <p:nvPr/>
        </p:nvSpPr>
        <p:spPr>
          <a:xfrm>
            <a:off x="1469777" y="9797380"/>
            <a:ext cx="1988045" cy="769441"/>
          </a:xfrm>
          <a:prstGeom prst="rect">
            <a:avLst/>
          </a:prstGeom>
          <a:noFill/>
        </p:spPr>
        <p:txBody>
          <a:bodyPr wrap="none" rtlCol="0">
            <a:spAutoFit/>
          </a:bodyPr>
          <a:lstStyle/>
          <a:p>
            <a:r>
              <a:rPr lang="en-IN" sz="4400" dirty="0">
                <a:solidFill>
                  <a:schemeClr val="bg1"/>
                </a:solidFill>
                <a:latin typeface="Lovelo Black" panose="02000000000000000000" pitchFamily="50" charset="0"/>
              </a:rPr>
              <a:t>GOALS</a:t>
            </a:r>
          </a:p>
        </p:txBody>
      </p:sp>
      <p:sp>
        <p:nvSpPr>
          <p:cNvPr id="11" name="TextBox 10">
            <a:extLst>
              <a:ext uri="{FF2B5EF4-FFF2-40B4-BE49-F238E27FC236}">
                <a16:creationId xmlns:a16="http://schemas.microsoft.com/office/drawing/2014/main" id="{29293D9E-6190-1671-D40D-8E8B22A79929}"/>
              </a:ext>
            </a:extLst>
          </p:cNvPr>
          <p:cNvSpPr txBox="1"/>
          <p:nvPr/>
        </p:nvSpPr>
        <p:spPr>
          <a:xfrm>
            <a:off x="7981455" y="9797380"/>
            <a:ext cx="3467616" cy="769441"/>
          </a:xfrm>
          <a:prstGeom prst="rect">
            <a:avLst/>
          </a:prstGeom>
          <a:noFill/>
        </p:spPr>
        <p:txBody>
          <a:bodyPr wrap="none" rtlCol="0">
            <a:spAutoFit/>
          </a:bodyPr>
          <a:lstStyle/>
          <a:p>
            <a:r>
              <a:rPr lang="en-IN" sz="4400" dirty="0">
                <a:solidFill>
                  <a:schemeClr val="bg1"/>
                </a:solidFill>
                <a:latin typeface="Lovelo Black" panose="02000000000000000000" pitchFamily="50" charset="0"/>
              </a:rPr>
              <a:t>CHALLENGES</a:t>
            </a:r>
          </a:p>
        </p:txBody>
      </p:sp>
      <p:sp>
        <p:nvSpPr>
          <p:cNvPr id="12" name="TextBox 11">
            <a:extLst>
              <a:ext uri="{FF2B5EF4-FFF2-40B4-BE49-F238E27FC236}">
                <a16:creationId xmlns:a16="http://schemas.microsoft.com/office/drawing/2014/main" id="{CA2B0B7B-ACC9-7289-64F5-677287B99711}"/>
              </a:ext>
            </a:extLst>
          </p:cNvPr>
          <p:cNvSpPr txBox="1"/>
          <p:nvPr/>
        </p:nvSpPr>
        <p:spPr>
          <a:xfrm>
            <a:off x="660400" y="10877218"/>
            <a:ext cx="3606800" cy="3970318"/>
          </a:xfrm>
          <a:prstGeom prst="rect">
            <a:avLst/>
          </a:prstGeom>
          <a:noFill/>
        </p:spPr>
        <p:txBody>
          <a:bodyPr wrap="square">
            <a:spAutoFit/>
          </a:bodyPr>
          <a:lstStyle/>
          <a:p>
            <a:pPr algn="ctr"/>
            <a:r>
              <a:rPr lang="en-IN" dirty="0">
                <a:solidFill>
                  <a:schemeClr val="bg1"/>
                </a:solidFill>
                <a:latin typeface="Lovelo Black" panose="02000000000000000000" pitchFamily="50" charset="0"/>
              </a:rPr>
              <a:t>The goal of an anime recommendation system is to help users discover new anime shows and movies that they may be interested in but may not have found on their own. By providing tailored recommendations, these systems can increase user engagement and satisfaction, leading to improved retention rates for streaming platforms and increased revenue.</a:t>
            </a:r>
          </a:p>
        </p:txBody>
      </p:sp>
      <p:sp>
        <p:nvSpPr>
          <p:cNvPr id="13" name="TextBox 12">
            <a:extLst>
              <a:ext uri="{FF2B5EF4-FFF2-40B4-BE49-F238E27FC236}">
                <a16:creationId xmlns:a16="http://schemas.microsoft.com/office/drawing/2014/main" id="{A73B7D06-ECD4-0E56-E920-A17BDF17DA07}"/>
              </a:ext>
            </a:extLst>
          </p:cNvPr>
          <p:cNvSpPr txBox="1"/>
          <p:nvPr/>
        </p:nvSpPr>
        <p:spPr>
          <a:xfrm>
            <a:off x="7479310" y="10877218"/>
            <a:ext cx="4458690" cy="4247317"/>
          </a:xfrm>
          <a:prstGeom prst="rect">
            <a:avLst/>
          </a:prstGeom>
          <a:noFill/>
        </p:spPr>
        <p:txBody>
          <a:bodyPr wrap="square">
            <a:spAutoFit/>
          </a:bodyPr>
          <a:lstStyle/>
          <a:p>
            <a:pPr algn="ctr"/>
            <a:r>
              <a:rPr lang="en-IN" dirty="0">
                <a:solidFill>
                  <a:schemeClr val="bg1"/>
                </a:solidFill>
                <a:latin typeface="Lovelo Black" panose="02000000000000000000" pitchFamily="50" charset="0"/>
              </a:rPr>
              <a:t>One of the key challenges in building an effective anime recommendation system is dealing with the high level of subjectivity and variability in user preferences. Different viewers may have vastly different tastes in anime, and some users may enjoy niche genres or subgenres that are not as widely popular. Additionally, there may be significant cultural and language barriers for users who watch anime produced in Japan and distributed with subtitles or dubs.</a:t>
            </a:r>
          </a:p>
        </p:txBody>
      </p:sp>
    </p:spTree>
    <p:extLst>
      <p:ext uri="{BB962C8B-B14F-4D97-AF65-F5344CB8AC3E}">
        <p14:creationId xmlns:p14="http://schemas.microsoft.com/office/powerpoint/2010/main" val="621276639"/>
      </p:ext>
    </p:extLst>
  </p:cSld>
  <p:clrMapOvr>
    <a:masterClrMapping/>
  </p:clrMapOvr>
  <mc:AlternateContent xmlns:mc="http://schemas.openxmlformats.org/markup-compatibility/2006" xmlns:p14="http://schemas.microsoft.com/office/powerpoint/2010/main">
    <mc:Choice Requires="p14">
      <p:transition spd="slow" p14:dur="2500">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wimming&#10;&#10;Description automatically generated">
            <a:extLst>
              <a:ext uri="{FF2B5EF4-FFF2-40B4-BE49-F238E27FC236}">
                <a16:creationId xmlns:a16="http://schemas.microsoft.com/office/drawing/2014/main" id="{7D9C88B6-DF1C-5B31-84DF-C2F7009B1BD0}"/>
              </a:ext>
            </a:extLst>
          </p:cNvPr>
          <p:cNvPicPr>
            <a:picLocks noChangeAspect="1"/>
          </p:cNvPicPr>
          <p:nvPr/>
        </p:nvPicPr>
        <p:blipFill rotWithShape="1">
          <a:blip r:embed="rId2">
            <a:extLst>
              <a:ext uri="{28A0092B-C50C-407E-A947-70E740481C1C}">
                <a14:useLocalDpi xmlns:a14="http://schemas.microsoft.com/office/drawing/2010/main" val="0"/>
              </a:ext>
            </a:extLst>
          </a:blip>
          <a:srcRect l="436" t="2305" r="521" b="1017"/>
          <a:stretch/>
        </p:blipFill>
        <p:spPr>
          <a:xfrm>
            <a:off x="0" y="0"/>
            <a:ext cx="12245746" cy="6858000"/>
          </a:xfrm>
          <a:prstGeom prst="rect">
            <a:avLst/>
          </a:prstGeom>
        </p:spPr>
      </p:pic>
      <p:sp>
        <p:nvSpPr>
          <p:cNvPr id="4" name="TextBox 3">
            <a:extLst>
              <a:ext uri="{FF2B5EF4-FFF2-40B4-BE49-F238E27FC236}">
                <a16:creationId xmlns:a16="http://schemas.microsoft.com/office/drawing/2014/main" id="{A8A09C57-5A7C-A588-D545-B482E6F65457}"/>
              </a:ext>
            </a:extLst>
          </p:cNvPr>
          <p:cNvSpPr txBox="1"/>
          <p:nvPr/>
        </p:nvSpPr>
        <p:spPr>
          <a:xfrm>
            <a:off x="1455991" y="622300"/>
            <a:ext cx="1988045" cy="769441"/>
          </a:xfrm>
          <a:prstGeom prst="rect">
            <a:avLst/>
          </a:prstGeom>
          <a:noFill/>
        </p:spPr>
        <p:txBody>
          <a:bodyPr wrap="none" rtlCol="0">
            <a:spAutoFit/>
          </a:bodyPr>
          <a:lstStyle/>
          <a:p>
            <a:r>
              <a:rPr lang="en-IN" sz="4400" dirty="0">
                <a:solidFill>
                  <a:schemeClr val="bg1"/>
                </a:solidFill>
                <a:latin typeface="Lovelo" panose="02000000000000000000" pitchFamily="50" charset="0"/>
              </a:rPr>
              <a:t>GOALS</a:t>
            </a:r>
          </a:p>
        </p:txBody>
      </p:sp>
      <p:sp>
        <p:nvSpPr>
          <p:cNvPr id="5" name="TextBox 4">
            <a:extLst>
              <a:ext uri="{FF2B5EF4-FFF2-40B4-BE49-F238E27FC236}">
                <a16:creationId xmlns:a16="http://schemas.microsoft.com/office/drawing/2014/main" id="{E30A4EAB-1536-4003-A474-4007F13E493D}"/>
              </a:ext>
            </a:extLst>
          </p:cNvPr>
          <p:cNvSpPr txBox="1"/>
          <p:nvPr/>
        </p:nvSpPr>
        <p:spPr>
          <a:xfrm>
            <a:off x="7981455" y="622300"/>
            <a:ext cx="3467616" cy="769441"/>
          </a:xfrm>
          <a:prstGeom prst="rect">
            <a:avLst/>
          </a:prstGeom>
          <a:noFill/>
        </p:spPr>
        <p:txBody>
          <a:bodyPr wrap="none" rtlCol="0">
            <a:spAutoFit/>
          </a:bodyPr>
          <a:lstStyle/>
          <a:p>
            <a:r>
              <a:rPr lang="en-IN" sz="4400" dirty="0">
                <a:solidFill>
                  <a:schemeClr val="bg1"/>
                </a:solidFill>
                <a:latin typeface="Lovelo" panose="02000000000000000000" pitchFamily="50" charset="0"/>
              </a:rPr>
              <a:t>CHALLENGES</a:t>
            </a:r>
          </a:p>
        </p:txBody>
      </p:sp>
      <p:sp>
        <p:nvSpPr>
          <p:cNvPr id="7" name="TextBox 6">
            <a:extLst>
              <a:ext uri="{FF2B5EF4-FFF2-40B4-BE49-F238E27FC236}">
                <a16:creationId xmlns:a16="http://schemas.microsoft.com/office/drawing/2014/main" id="{84396EFF-2AF8-1C93-0860-11CF572C0188}"/>
              </a:ext>
            </a:extLst>
          </p:cNvPr>
          <p:cNvSpPr txBox="1"/>
          <p:nvPr/>
        </p:nvSpPr>
        <p:spPr>
          <a:xfrm>
            <a:off x="660400" y="1702138"/>
            <a:ext cx="3606800" cy="3970318"/>
          </a:xfrm>
          <a:prstGeom prst="rect">
            <a:avLst/>
          </a:prstGeom>
          <a:noFill/>
        </p:spPr>
        <p:txBody>
          <a:bodyPr wrap="square">
            <a:spAutoFit/>
          </a:bodyPr>
          <a:lstStyle/>
          <a:p>
            <a:pPr algn="ctr"/>
            <a:r>
              <a:rPr lang="en-IN" dirty="0">
                <a:solidFill>
                  <a:schemeClr val="bg1"/>
                </a:solidFill>
                <a:latin typeface="Lovelo" panose="02000000000000000000" pitchFamily="50" charset="0"/>
              </a:rPr>
              <a:t>The goal of an anime recommendation system is to help users discover new anime shows and movies that they may be interested in but may not have found on their own. By providing tailored recommendations, these systems can increase user engagement and satisfaction, leading to improved retention rates for streaming platforms and increased revenue.</a:t>
            </a:r>
          </a:p>
        </p:txBody>
      </p:sp>
      <p:sp>
        <p:nvSpPr>
          <p:cNvPr id="9" name="TextBox 8">
            <a:extLst>
              <a:ext uri="{FF2B5EF4-FFF2-40B4-BE49-F238E27FC236}">
                <a16:creationId xmlns:a16="http://schemas.microsoft.com/office/drawing/2014/main" id="{52C5815C-88B8-FAEA-AEEC-D47E00DC3C17}"/>
              </a:ext>
            </a:extLst>
          </p:cNvPr>
          <p:cNvSpPr txBox="1"/>
          <p:nvPr/>
        </p:nvSpPr>
        <p:spPr>
          <a:xfrm>
            <a:off x="7479310" y="1702138"/>
            <a:ext cx="4458690" cy="4247317"/>
          </a:xfrm>
          <a:prstGeom prst="rect">
            <a:avLst/>
          </a:prstGeom>
          <a:noFill/>
        </p:spPr>
        <p:txBody>
          <a:bodyPr wrap="square">
            <a:spAutoFit/>
          </a:bodyPr>
          <a:lstStyle/>
          <a:p>
            <a:pPr algn="ctr"/>
            <a:r>
              <a:rPr lang="en-IN" dirty="0">
                <a:solidFill>
                  <a:schemeClr val="bg1"/>
                </a:solidFill>
                <a:latin typeface="Lovelo" panose="02000000000000000000" pitchFamily="50" charset="0"/>
              </a:rPr>
              <a:t>One of the key challenges in building an effective anime recommendation system is dealing with the high level of subjectivity and variability in user preferences. Different viewers may have vastly different tastes in anime, and some users may enjoy niche genres or subgenres that are not as widely popular. Additionally, there may be significant cultural and language barriers for users who watch anime produced in Japan and distributed with subtitles or dubs.</a:t>
            </a:r>
          </a:p>
        </p:txBody>
      </p:sp>
      <p:pic>
        <p:nvPicPr>
          <p:cNvPr id="10" name="Picture 9" descr="A picture containing text, indoor&#10;&#10;Description automatically generated">
            <a:extLst>
              <a:ext uri="{FF2B5EF4-FFF2-40B4-BE49-F238E27FC236}">
                <a16:creationId xmlns:a16="http://schemas.microsoft.com/office/drawing/2014/main" id="{BF742749-57A6-DB98-CE86-3C0D4FE26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7999"/>
            <a:ext cx="12192000" cy="6857999"/>
          </a:xfrm>
          <a:prstGeom prst="rect">
            <a:avLst/>
          </a:prstGeom>
        </p:spPr>
      </p:pic>
      <p:sp>
        <p:nvSpPr>
          <p:cNvPr id="11" name="Oval 10">
            <a:extLst>
              <a:ext uri="{FF2B5EF4-FFF2-40B4-BE49-F238E27FC236}">
                <a16:creationId xmlns:a16="http://schemas.microsoft.com/office/drawing/2014/main" id="{664E224D-4706-5657-6A13-13BED4B29E56}"/>
              </a:ext>
            </a:extLst>
          </p:cNvPr>
          <p:cNvSpPr/>
          <p:nvPr/>
        </p:nvSpPr>
        <p:spPr>
          <a:xfrm>
            <a:off x="990600" y="-8563805"/>
            <a:ext cx="5283200" cy="5345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A2646D5-973B-7D99-ACCD-1D059C5D6C91}"/>
              </a:ext>
            </a:extLst>
          </p:cNvPr>
          <p:cNvSpPr txBox="1"/>
          <p:nvPr/>
        </p:nvSpPr>
        <p:spPr>
          <a:xfrm>
            <a:off x="1664471" y="-7629304"/>
            <a:ext cx="3714478" cy="769441"/>
          </a:xfrm>
          <a:prstGeom prst="rect">
            <a:avLst/>
          </a:prstGeom>
          <a:noFill/>
        </p:spPr>
        <p:txBody>
          <a:bodyPr wrap="none" rtlCol="0">
            <a:spAutoFit/>
          </a:bodyPr>
          <a:lstStyle/>
          <a:p>
            <a:r>
              <a:rPr lang="en-IN" sz="4400" dirty="0">
                <a:latin typeface="Blood Crow" pitchFamily="2" charset="0"/>
              </a:rPr>
              <a:t>Introduction</a:t>
            </a:r>
          </a:p>
        </p:txBody>
      </p:sp>
      <p:sp>
        <p:nvSpPr>
          <p:cNvPr id="13" name="TextBox 12">
            <a:extLst>
              <a:ext uri="{FF2B5EF4-FFF2-40B4-BE49-F238E27FC236}">
                <a16:creationId xmlns:a16="http://schemas.microsoft.com/office/drawing/2014/main" id="{C1E43DD3-1FA9-A0D3-BDE6-035525BB7CA1}"/>
              </a:ext>
            </a:extLst>
          </p:cNvPr>
          <p:cNvSpPr txBox="1"/>
          <p:nvPr/>
        </p:nvSpPr>
        <p:spPr>
          <a:xfrm>
            <a:off x="1509123" y="-6848947"/>
            <a:ext cx="3869826" cy="2862322"/>
          </a:xfrm>
          <a:prstGeom prst="rect">
            <a:avLst/>
          </a:prstGeom>
          <a:noFill/>
        </p:spPr>
        <p:txBody>
          <a:bodyPr wrap="square" rtlCol="0">
            <a:spAutoFit/>
          </a:bodyPr>
          <a:lstStyle/>
          <a:p>
            <a:pPr algn="ctr"/>
            <a:r>
              <a:rPr lang="en-US" dirty="0">
                <a:latin typeface="Blood Crow" pitchFamily="2" charset="0"/>
              </a:rPr>
              <a:t>Anime recommendation systems are software programs designed to suggest anime shows or movies to users based on their preferences. These systems employ machine learning algorithms that analyze user behavior, viewing history, ratings, and other relevant data to make personalized recommendations.</a:t>
            </a:r>
            <a:endParaRPr lang="en-IN" dirty="0">
              <a:latin typeface="Blood Crow" pitchFamily="2" charset="0"/>
            </a:endParaRPr>
          </a:p>
        </p:txBody>
      </p:sp>
      <p:pic>
        <p:nvPicPr>
          <p:cNvPr id="14" name="Picture 13" descr="Shape, circle&#10;&#10;Description automatically generated">
            <a:extLst>
              <a:ext uri="{FF2B5EF4-FFF2-40B4-BE49-F238E27FC236}">
                <a16:creationId xmlns:a16="http://schemas.microsoft.com/office/drawing/2014/main" id="{43782EA2-B27C-2365-22FF-73998B26B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8682025"/>
            <a:ext cx="5529343" cy="5681759"/>
          </a:xfrm>
          <a:prstGeom prst="rect">
            <a:avLst/>
          </a:prstGeom>
        </p:spPr>
      </p:pic>
    </p:spTree>
    <p:extLst>
      <p:ext uri="{BB962C8B-B14F-4D97-AF65-F5344CB8AC3E}">
        <p14:creationId xmlns:p14="http://schemas.microsoft.com/office/powerpoint/2010/main" val="4103287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0C10"/>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02AEF2D6-74E6-7A5D-6210-E90312C1F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1487"/>
            <a:ext cx="12192000" cy="5915025"/>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30D74614-18D9-BEF7-18C7-999E2E324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0" y="4180530"/>
            <a:ext cx="3537204" cy="1991669"/>
          </a:xfrm>
          <a:prstGeom prst="rect">
            <a:avLst/>
          </a:prstGeom>
        </p:spPr>
      </p:pic>
      <p:sp>
        <p:nvSpPr>
          <p:cNvPr id="5" name="TextBox 4">
            <a:extLst>
              <a:ext uri="{FF2B5EF4-FFF2-40B4-BE49-F238E27FC236}">
                <a16:creationId xmlns:a16="http://schemas.microsoft.com/office/drawing/2014/main" id="{73DD494A-95A1-1B1F-AAE7-69110445B01F}"/>
              </a:ext>
            </a:extLst>
          </p:cNvPr>
          <p:cNvSpPr txBox="1"/>
          <p:nvPr/>
        </p:nvSpPr>
        <p:spPr>
          <a:xfrm>
            <a:off x="8583742" y="3596885"/>
            <a:ext cx="2625719" cy="369332"/>
          </a:xfrm>
          <a:prstGeom prst="rect">
            <a:avLst/>
          </a:prstGeom>
          <a:noFill/>
        </p:spPr>
        <p:txBody>
          <a:bodyPr wrap="none" rtlCol="0">
            <a:spAutoFit/>
          </a:bodyPr>
          <a:lstStyle/>
          <a:p>
            <a:r>
              <a:rPr lang="en-IN" dirty="0">
                <a:solidFill>
                  <a:schemeClr val="bg1"/>
                </a:solidFill>
                <a:latin typeface="Arial" panose="020B0604020202020204" pitchFamily="34" charset="0"/>
                <a:cs typeface="Arial" panose="020B0604020202020204" pitchFamily="34" charset="0"/>
              </a:rPr>
              <a:t>STOP LOOKING HERE</a:t>
            </a:r>
          </a:p>
        </p:txBody>
      </p:sp>
    </p:spTree>
    <p:extLst>
      <p:ext uri="{BB962C8B-B14F-4D97-AF65-F5344CB8AC3E}">
        <p14:creationId xmlns:p14="http://schemas.microsoft.com/office/powerpoint/2010/main" val="606379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9573C21-DFA6-185C-2EA3-A4C6A1CD5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4887"/>
            <a:ext cx="12192000" cy="4848225"/>
          </a:xfrm>
          <a:prstGeom prst="rect">
            <a:avLst/>
          </a:prstGeom>
        </p:spPr>
      </p:pic>
    </p:spTree>
    <p:extLst>
      <p:ext uri="{BB962C8B-B14F-4D97-AF65-F5344CB8AC3E}">
        <p14:creationId xmlns:p14="http://schemas.microsoft.com/office/powerpoint/2010/main" val="150420052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2ED531C4-9500-C15B-A291-D8C83EA76054}"/>
              </a:ext>
            </a:extLst>
          </p:cNvPr>
          <p:cNvPicPr>
            <a:picLocks noChangeAspect="1"/>
          </p:cNvPicPr>
          <p:nvPr/>
        </p:nvPicPr>
        <p:blipFill rotWithShape="1">
          <a:blip r:embed="rId2">
            <a:extLst>
              <a:ext uri="{28A0092B-C50C-407E-A947-70E740481C1C}">
                <a14:useLocalDpi xmlns:a14="http://schemas.microsoft.com/office/drawing/2010/main" val="0"/>
              </a:ext>
            </a:extLst>
          </a:blip>
          <a:srcRect t="1515"/>
          <a:stretch/>
        </p:blipFill>
        <p:spPr>
          <a:xfrm>
            <a:off x="0" y="533400"/>
            <a:ext cx="12192000" cy="5881687"/>
          </a:xfrm>
          <a:prstGeom prst="rect">
            <a:avLst/>
          </a:prstGeom>
        </p:spPr>
      </p:pic>
    </p:spTree>
    <p:extLst>
      <p:ext uri="{BB962C8B-B14F-4D97-AF65-F5344CB8AC3E}">
        <p14:creationId xmlns:p14="http://schemas.microsoft.com/office/powerpoint/2010/main" val="94094469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84ED0878-4321-058E-4AFC-B1624BBC262B}"/>
              </a:ext>
            </a:extLst>
          </p:cNvPr>
          <p:cNvPicPr>
            <a:picLocks noChangeAspect="1"/>
          </p:cNvPicPr>
          <p:nvPr/>
        </p:nvPicPr>
        <p:blipFill rotWithShape="1">
          <a:blip r:embed="rId2">
            <a:extLst>
              <a:ext uri="{28A0092B-C50C-407E-A947-70E740481C1C}">
                <a14:useLocalDpi xmlns:a14="http://schemas.microsoft.com/office/drawing/2010/main" val="0"/>
              </a:ext>
            </a:extLst>
          </a:blip>
          <a:srcRect l="967"/>
          <a:stretch/>
        </p:blipFill>
        <p:spPr>
          <a:xfrm>
            <a:off x="1054099" y="0"/>
            <a:ext cx="10183153" cy="6858000"/>
          </a:xfrm>
          <a:prstGeom prst="rect">
            <a:avLst/>
          </a:prstGeom>
        </p:spPr>
      </p:pic>
      <p:grpSp>
        <p:nvGrpSpPr>
          <p:cNvPr id="2" name="Group 1">
            <a:extLst>
              <a:ext uri="{FF2B5EF4-FFF2-40B4-BE49-F238E27FC236}">
                <a16:creationId xmlns:a16="http://schemas.microsoft.com/office/drawing/2014/main" id="{24635882-7737-E7B6-97A1-C62B3F24577E}"/>
              </a:ext>
            </a:extLst>
          </p:cNvPr>
          <p:cNvGrpSpPr/>
          <p:nvPr/>
        </p:nvGrpSpPr>
        <p:grpSpPr>
          <a:xfrm>
            <a:off x="2774022" y="2175933"/>
            <a:ext cx="5578868" cy="4216928"/>
            <a:chOff x="2774022" y="2208943"/>
            <a:chExt cx="5578868" cy="3935384"/>
          </a:xfrm>
          <a:solidFill>
            <a:srgbClr val="EAEAF2"/>
          </a:solidFill>
        </p:grpSpPr>
        <p:sp>
          <p:nvSpPr>
            <p:cNvPr id="10" name="Rectangle 9">
              <a:extLst>
                <a:ext uri="{FF2B5EF4-FFF2-40B4-BE49-F238E27FC236}">
                  <a16:creationId xmlns:a16="http://schemas.microsoft.com/office/drawing/2014/main" id="{91D5257D-BB53-690C-FA0B-7CEF35ABD51E}"/>
                </a:ext>
              </a:extLst>
            </p:cNvPr>
            <p:cNvSpPr/>
            <p:nvPr/>
          </p:nvSpPr>
          <p:spPr>
            <a:xfrm>
              <a:off x="2774022" y="2208943"/>
              <a:ext cx="5578868" cy="49192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05B7E2C-9261-66E4-1E59-E5BF9837D8CA}"/>
                </a:ext>
              </a:extLst>
            </p:cNvPr>
            <p:cNvSpPr/>
            <p:nvPr/>
          </p:nvSpPr>
          <p:spPr>
            <a:xfrm>
              <a:off x="2774022" y="2700866"/>
              <a:ext cx="5578868" cy="49192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4CDD4FE-2391-A3BC-13BC-2B87E38CB7AA}"/>
                </a:ext>
              </a:extLst>
            </p:cNvPr>
            <p:cNvSpPr/>
            <p:nvPr/>
          </p:nvSpPr>
          <p:spPr>
            <a:xfrm>
              <a:off x="2774022" y="3192789"/>
              <a:ext cx="5578868" cy="49192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061C3AC-FB2D-8AA5-3953-03FDCF550D44}"/>
                </a:ext>
              </a:extLst>
            </p:cNvPr>
            <p:cNvSpPr/>
            <p:nvPr/>
          </p:nvSpPr>
          <p:spPr>
            <a:xfrm>
              <a:off x="2774022" y="3684712"/>
              <a:ext cx="5578868" cy="49192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56F4956-811F-F72F-2F9C-A9CC50D89463}"/>
                </a:ext>
              </a:extLst>
            </p:cNvPr>
            <p:cNvSpPr/>
            <p:nvPr/>
          </p:nvSpPr>
          <p:spPr>
            <a:xfrm>
              <a:off x="2774022" y="4176635"/>
              <a:ext cx="5578868" cy="49192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6457E9E5-CC49-3266-67A4-50183DF7EC5F}"/>
                </a:ext>
              </a:extLst>
            </p:cNvPr>
            <p:cNvSpPr/>
            <p:nvPr/>
          </p:nvSpPr>
          <p:spPr>
            <a:xfrm>
              <a:off x="2774022" y="4668558"/>
              <a:ext cx="5578868" cy="49192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BB1EA9F-5326-5DEB-4996-12B7886F22F8}"/>
                </a:ext>
              </a:extLst>
            </p:cNvPr>
            <p:cNvSpPr/>
            <p:nvPr/>
          </p:nvSpPr>
          <p:spPr>
            <a:xfrm>
              <a:off x="2774022" y="5160481"/>
              <a:ext cx="5578868" cy="49192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C29B2C2-D8E9-C5C0-EB59-AF1A93D84291}"/>
                </a:ext>
              </a:extLst>
            </p:cNvPr>
            <p:cNvSpPr/>
            <p:nvPr/>
          </p:nvSpPr>
          <p:spPr>
            <a:xfrm>
              <a:off x="2774022" y="5652404"/>
              <a:ext cx="5578868" cy="49192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Rectangle 3">
            <a:extLst>
              <a:ext uri="{FF2B5EF4-FFF2-40B4-BE49-F238E27FC236}">
                <a16:creationId xmlns:a16="http://schemas.microsoft.com/office/drawing/2014/main" id="{A72C8941-0F2A-4A37-7B06-A6029F049FFD}"/>
              </a:ext>
            </a:extLst>
          </p:cNvPr>
          <p:cNvSpPr/>
          <p:nvPr/>
        </p:nvSpPr>
        <p:spPr>
          <a:xfrm>
            <a:off x="2895600" y="2422614"/>
            <a:ext cx="723900" cy="3949700"/>
          </a:xfrm>
          <a:prstGeom prst="rect">
            <a:avLst/>
          </a:prstGeom>
          <a:solidFill>
            <a:srgbClr val="597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37ABAC8-1A68-BA56-8EAC-9B7A2F1133CB}"/>
              </a:ext>
            </a:extLst>
          </p:cNvPr>
          <p:cNvSpPr/>
          <p:nvPr/>
        </p:nvSpPr>
        <p:spPr>
          <a:xfrm>
            <a:off x="3820274" y="2942600"/>
            <a:ext cx="723900" cy="3429713"/>
          </a:xfrm>
          <a:prstGeom prst="rect">
            <a:avLst/>
          </a:prstGeom>
          <a:solidFill>
            <a:srgbClr val="5F9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83E645E-4831-FFF9-E1D4-C13698298F12}"/>
              </a:ext>
            </a:extLst>
          </p:cNvPr>
          <p:cNvSpPr/>
          <p:nvPr/>
        </p:nvSpPr>
        <p:spPr>
          <a:xfrm>
            <a:off x="4747375" y="3939194"/>
            <a:ext cx="723900" cy="2433120"/>
          </a:xfrm>
          <a:prstGeom prst="rect">
            <a:avLst/>
          </a:prstGeom>
          <a:solidFill>
            <a:srgbClr val="B65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D2EC022-C639-602A-BBBF-CB8F0E5B3F3B}"/>
              </a:ext>
            </a:extLst>
          </p:cNvPr>
          <p:cNvSpPr/>
          <p:nvPr/>
        </p:nvSpPr>
        <p:spPr>
          <a:xfrm>
            <a:off x="5674476" y="4637836"/>
            <a:ext cx="723900" cy="1734478"/>
          </a:xfrm>
          <a:prstGeom prst="rect">
            <a:avLst/>
          </a:prstGeom>
          <a:solidFill>
            <a:srgbClr val="86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46EC89C-4435-2EB3-95CA-62AD113F6DE7}"/>
              </a:ext>
            </a:extLst>
          </p:cNvPr>
          <p:cNvSpPr/>
          <p:nvPr/>
        </p:nvSpPr>
        <p:spPr>
          <a:xfrm>
            <a:off x="6599150" y="5706348"/>
            <a:ext cx="723900" cy="665965"/>
          </a:xfrm>
          <a:prstGeom prst="rect">
            <a:avLst/>
          </a:prstGeom>
          <a:solidFill>
            <a:srgbClr val="C0B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4F3AD70-1B12-5F3F-F288-73D2D9F3B476}"/>
              </a:ext>
            </a:extLst>
          </p:cNvPr>
          <p:cNvSpPr/>
          <p:nvPr/>
        </p:nvSpPr>
        <p:spPr>
          <a:xfrm>
            <a:off x="7526251" y="5891284"/>
            <a:ext cx="723900" cy="481030"/>
          </a:xfrm>
          <a:prstGeom prst="rect">
            <a:avLst/>
          </a:prstGeom>
          <a:solidFill>
            <a:srgbClr val="71A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descr="Chart, bar chart&#10;&#10;Description automatically generated">
            <a:extLst>
              <a:ext uri="{FF2B5EF4-FFF2-40B4-BE49-F238E27FC236}">
                <a16:creationId xmlns:a16="http://schemas.microsoft.com/office/drawing/2014/main" id="{33AAD7ED-6ECD-27A7-307D-15D52A9E7AE8}"/>
              </a:ext>
            </a:extLst>
          </p:cNvPr>
          <p:cNvPicPr>
            <a:picLocks noChangeAspect="1"/>
          </p:cNvPicPr>
          <p:nvPr/>
        </p:nvPicPr>
        <p:blipFill rotWithShape="1">
          <a:blip r:embed="rId2">
            <a:extLst>
              <a:ext uri="{28A0092B-C50C-407E-A947-70E740481C1C}">
                <a14:useLocalDpi xmlns:a14="http://schemas.microsoft.com/office/drawing/2010/main" val="0"/>
              </a:ext>
            </a:extLst>
          </a:blip>
          <a:srcRect l="967" t="92917"/>
          <a:stretch/>
        </p:blipFill>
        <p:spPr>
          <a:xfrm>
            <a:off x="1054099" y="6372315"/>
            <a:ext cx="10183153" cy="485684"/>
          </a:xfrm>
          <a:prstGeom prst="rect">
            <a:avLst/>
          </a:prstGeom>
        </p:spPr>
      </p:pic>
    </p:spTree>
    <p:extLst>
      <p:ext uri="{BB962C8B-B14F-4D97-AF65-F5344CB8AC3E}">
        <p14:creationId xmlns:p14="http://schemas.microsoft.com/office/powerpoint/2010/main" val="28482427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ppt_x"/>
                                          </p:val>
                                        </p:tav>
                                        <p:tav tm="100000">
                                          <p:val>
                                            <p:strVal val="#ppt_x"/>
                                          </p:val>
                                        </p:tav>
                                      </p:tavLst>
                                    </p:anim>
                                    <p:anim calcmode="lin" valueType="num">
                                      <p:cBhvr additive="base">
                                        <p:cTn id="24" dur="10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BE4149DB-F186-97CA-5EB6-B675B8835702}"/>
              </a:ext>
            </a:extLst>
          </p:cNvPr>
          <p:cNvPicPr>
            <a:picLocks noChangeAspect="1"/>
          </p:cNvPicPr>
          <p:nvPr/>
        </p:nvPicPr>
        <p:blipFill rotWithShape="1">
          <a:blip r:embed="rId2">
            <a:extLst>
              <a:ext uri="{28A0092B-C50C-407E-A947-70E740481C1C}">
                <a14:useLocalDpi xmlns:a14="http://schemas.microsoft.com/office/drawing/2010/main" val="0"/>
              </a:ext>
            </a:extLst>
          </a:blip>
          <a:srcRect t="1532" r="1804"/>
          <a:stretch/>
        </p:blipFill>
        <p:spPr>
          <a:xfrm>
            <a:off x="1396188" y="512758"/>
            <a:ext cx="9237530" cy="583248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0278A66B-B20A-3034-E609-41A415371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020" y="-3941757"/>
            <a:ext cx="12192000" cy="6858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098376C-C76D-3A3D-9544-8216076AC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938" y="3653273"/>
            <a:ext cx="12192000" cy="68580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FB978DCD-F73A-4D01-B244-0B4CCBE65E00}"/>
              </a:ext>
            </a:extLst>
          </p:cNvPr>
          <p:cNvPicPr>
            <a:picLocks noChangeAspect="1"/>
          </p:cNvPicPr>
          <p:nvPr/>
        </p:nvPicPr>
        <p:blipFill rotWithShape="1">
          <a:blip r:embed="rId4">
            <a:extLst>
              <a:ext uri="{28A0092B-C50C-407E-A947-70E740481C1C}">
                <a14:useLocalDpi xmlns:a14="http://schemas.microsoft.com/office/drawing/2010/main" val="0"/>
              </a:ext>
            </a:extLst>
          </a:blip>
          <a:srcRect t="97751"/>
          <a:stretch/>
        </p:blipFill>
        <p:spPr>
          <a:xfrm>
            <a:off x="0" y="10369931"/>
            <a:ext cx="12192000" cy="154221"/>
          </a:xfrm>
          <a:prstGeom prst="rect">
            <a:avLst/>
          </a:prstGeom>
        </p:spPr>
      </p:pic>
    </p:spTree>
    <p:extLst>
      <p:ext uri="{BB962C8B-B14F-4D97-AF65-F5344CB8AC3E}">
        <p14:creationId xmlns:p14="http://schemas.microsoft.com/office/powerpoint/2010/main" val="362366939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TotalTime>
  <Words>1261</Words>
  <Application>Microsoft Office PowerPoint</Application>
  <PresentationFormat>Widescreen</PresentationFormat>
  <Paragraphs>31</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Blood Crow</vt:lpstr>
      <vt:lpstr>Calibri</vt:lpstr>
      <vt:lpstr>Calibri Light</vt:lpstr>
      <vt:lpstr>Japan Bento - Demo Version</vt:lpstr>
      <vt:lpstr>Lovelo</vt:lpstr>
      <vt:lpstr>Lovelo Black</vt:lpstr>
      <vt:lpstr>Ninja Naruto</vt:lpstr>
      <vt:lpstr>Office Theme</vt:lpstr>
      <vt:lpstr>Building an anime recommendation system using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 anime recommendation system using Machine Learning</dc:title>
  <dc:creator>Asirbachan Sutar</dc:creator>
  <cp:lastModifiedBy>sahil mishra</cp:lastModifiedBy>
  <cp:revision>9</cp:revision>
  <dcterms:created xsi:type="dcterms:W3CDTF">2023-04-30T13:41:33Z</dcterms:created>
  <dcterms:modified xsi:type="dcterms:W3CDTF">2023-05-01T03:19:19Z</dcterms:modified>
</cp:coreProperties>
</file>